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6" r:id="rId2"/>
    <p:sldId id="289" r:id="rId3"/>
    <p:sldId id="290" r:id="rId4"/>
    <p:sldId id="291" r:id="rId5"/>
    <p:sldId id="287" r:id="rId6"/>
    <p:sldId id="292" r:id="rId7"/>
    <p:sldId id="259" r:id="rId8"/>
    <p:sldId id="294" r:id="rId9"/>
    <p:sldId id="301" r:id="rId10"/>
    <p:sldId id="268" r:id="rId11"/>
    <p:sldId id="269" r:id="rId12"/>
    <p:sldId id="288" r:id="rId13"/>
    <p:sldId id="261" r:id="rId14"/>
    <p:sldId id="299" r:id="rId15"/>
    <p:sldId id="300" r:id="rId16"/>
    <p:sldId id="283" r:id="rId17"/>
    <p:sldId id="264" r:id="rId18"/>
    <p:sldId id="286" r:id="rId19"/>
    <p:sldId id="293" r:id="rId20"/>
    <p:sldId id="278" r:id="rId21"/>
    <p:sldId id="279" r:id="rId22"/>
    <p:sldId id="280" r:id="rId23"/>
    <p:sldId id="281" r:id="rId24"/>
    <p:sldId id="2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5" autoAdjust="0"/>
    <p:restoredTop sz="71078" autoAdjust="0"/>
  </p:normalViewPr>
  <p:slideViewPr>
    <p:cSldViewPr snapToGrid="0">
      <p:cViewPr>
        <p:scale>
          <a:sx n="84" d="100"/>
          <a:sy n="84" d="100"/>
        </p:scale>
        <p:origin x="1304" y="-72"/>
      </p:cViewPr>
      <p:guideLst/>
    </p:cSldViewPr>
  </p:slideViewPr>
  <p:outlineViewPr>
    <p:cViewPr>
      <p:scale>
        <a:sx n="33" d="100"/>
        <a:sy n="33" d="100"/>
      </p:scale>
      <p:origin x="0" y="-20792"/>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D6BDA-F0EE-524E-98B6-E77666328D2B}" type="datetimeFigureOut">
              <a:rPr lang="en-US" smtClean="0"/>
              <a:t>5/12/19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963E2-5453-8143-8EE8-FE85D3B27CAA}" type="slidenum">
              <a:rPr lang="en-US" smtClean="0"/>
              <a:t>‹#›</a:t>
            </a:fld>
            <a:endParaRPr lang="en-US"/>
          </a:p>
        </p:txBody>
      </p:sp>
    </p:spTree>
    <p:extLst>
      <p:ext uri="{BB962C8B-B14F-4D97-AF65-F5344CB8AC3E}">
        <p14:creationId xmlns:p14="http://schemas.microsoft.com/office/powerpoint/2010/main" val="152004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Multi-task_learning#cite_note-:2-3" TargetMode="External"/><Relationship Id="rId3" Type="http://schemas.openxmlformats.org/officeDocument/2006/relationships/hyperlink" Target="https://en.wikipedia.org/wiki/Inductive_bias" TargetMode="External"/><Relationship Id="rId7" Type="http://schemas.openxmlformats.org/officeDocument/2006/relationships/hyperlink" Target="https://en.wikipedia.org/wiki/Representation_learning"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Generalization_error" TargetMode="External"/><Relationship Id="rId5" Type="http://schemas.openxmlformats.org/officeDocument/2006/relationships/hyperlink" Target="https://en.wikipedia.org/wiki/Inductive_transfer" TargetMode="External"/><Relationship Id="rId4" Type="http://schemas.openxmlformats.org/officeDocument/2006/relationships/hyperlink" Target="http://ruder.io/multi-task/index.html#fn54"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Srishti.</a:t>
            </a:r>
          </a:p>
          <a:p>
            <a:r>
              <a:rPr lang="en-US" dirty="0"/>
              <a:t>I am a full time undergraduate from the University of Toronto currently on co-op at the National Research Council in Ottawa.</a:t>
            </a:r>
          </a:p>
          <a:p>
            <a:r>
              <a:rPr lang="en-US" dirty="0"/>
              <a:t>Today I have the pleasure of presenting the recent work that my team and I have done for one of our research projects.</a:t>
            </a:r>
          </a:p>
          <a:p>
            <a:r>
              <a:rPr lang="en-US" dirty="0"/>
              <a:t>Firstly I would like to thank the organizers of this conference for this wonderful event. I would like to the ask the audience if they can hear me well before I fully start.</a:t>
            </a:r>
          </a:p>
        </p:txBody>
      </p:sp>
      <p:sp>
        <p:nvSpPr>
          <p:cNvPr id="4" name="Slide Number Placeholder 3"/>
          <p:cNvSpPr>
            <a:spLocks noGrp="1"/>
          </p:cNvSpPr>
          <p:nvPr>
            <p:ph type="sldNum" sz="quarter" idx="5"/>
          </p:nvPr>
        </p:nvSpPr>
        <p:spPr/>
        <p:txBody>
          <a:bodyPr/>
          <a:lstStyle/>
          <a:p>
            <a:fld id="{4FC963E2-5453-8143-8EE8-FE85D3B27CAA}" type="slidenum">
              <a:rPr lang="en-US" smtClean="0"/>
              <a:t>1</a:t>
            </a:fld>
            <a:endParaRPr lang="en-US"/>
          </a:p>
        </p:txBody>
      </p:sp>
    </p:spTree>
    <p:extLst>
      <p:ext uri="{BB962C8B-B14F-4D97-AF65-F5344CB8AC3E}">
        <p14:creationId xmlns:p14="http://schemas.microsoft.com/office/powerpoint/2010/main" val="238384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we would like to propose the Multi-task framework, or MTF for short, as a new model to help distinguish between healthy and failed operating states for an engine. The original framework, or F1, will be used as a baseline to see how MTF performs in comparison.</a:t>
            </a:r>
          </a:p>
          <a:p>
            <a:endParaRPr lang="en-US" dirty="0"/>
          </a:p>
          <a:p>
            <a:r>
              <a:rPr lang="en-US" dirty="0"/>
              <a:t>F1 is just a simple neural network where the input dataset is fed in one end and classification results are given at the other end.</a:t>
            </a:r>
          </a:p>
          <a:p>
            <a:r>
              <a:rPr lang="en-US" dirty="0"/>
              <a:t>MTF has two tasks. The first task to recreate the input. For this, we are using a sparse autoencoder to provide us a </a:t>
            </a:r>
            <a:r>
              <a:rPr lang="en-US" dirty="0" err="1"/>
              <a:t>roboust</a:t>
            </a:r>
            <a:r>
              <a:rPr lang="en-US" dirty="0"/>
              <a:t> and sparse representation of the dataset. The second task is the same as F1, that is to classify the incoming dataset as healthy or failed points. The only difference is that the input dataset is not the original </a:t>
            </a:r>
            <a:r>
              <a:rPr lang="en-US" dirty="0" err="1"/>
              <a:t>datamatrix</a:t>
            </a:r>
            <a:r>
              <a:rPr lang="en-US" dirty="0"/>
              <a:t> as in F1, but rather the compressed latent space developed by the autoencoder. </a:t>
            </a:r>
          </a:p>
          <a:p>
            <a:endParaRPr lang="en-US" dirty="0"/>
          </a:p>
          <a:p>
            <a:r>
              <a:rPr lang="en-US" dirty="0"/>
              <a:t>The losses from both these tasks are grouped so that all tasks can be learned together. The shared layers are in blue as part of the encoding section in the autoencoder. We assume that the information / feature set used to create the latent space is in common to the decoder and to the classification task of the framework.</a:t>
            </a:r>
          </a:p>
          <a:p>
            <a:endParaRPr lang="en-US" dirty="0"/>
          </a:p>
          <a:p>
            <a:r>
              <a:rPr lang="en-US" dirty="0"/>
              <a:t>Thus, we are able to reduce the number of dimensions used in classification and train with multiple loss functions grouped as a single objective. </a:t>
            </a:r>
          </a:p>
        </p:txBody>
      </p:sp>
      <p:sp>
        <p:nvSpPr>
          <p:cNvPr id="4" name="Slide Number Placeholder 3"/>
          <p:cNvSpPr>
            <a:spLocks noGrp="1"/>
          </p:cNvSpPr>
          <p:nvPr>
            <p:ph type="sldNum" sz="quarter" idx="5"/>
          </p:nvPr>
        </p:nvSpPr>
        <p:spPr/>
        <p:txBody>
          <a:bodyPr/>
          <a:lstStyle/>
          <a:p>
            <a:fld id="{4FC963E2-5453-8143-8EE8-FE85D3B27CAA}" type="slidenum">
              <a:rPr lang="en-US" smtClean="0"/>
              <a:t>13</a:t>
            </a:fld>
            <a:endParaRPr lang="en-US"/>
          </a:p>
        </p:txBody>
      </p:sp>
    </p:spTree>
    <p:extLst>
      <p:ext uri="{BB962C8B-B14F-4D97-AF65-F5344CB8AC3E}">
        <p14:creationId xmlns:p14="http://schemas.microsoft.com/office/powerpoint/2010/main" val="1119655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FC963E2-5453-8143-8EE8-FE85D3B27CAA}" type="slidenum">
              <a:rPr lang="en-US" smtClean="0"/>
              <a:t>14</a:t>
            </a:fld>
            <a:endParaRPr lang="en-US"/>
          </a:p>
        </p:txBody>
      </p:sp>
    </p:spTree>
    <p:extLst>
      <p:ext uri="{BB962C8B-B14F-4D97-AF65-F5344CB8AC3E}">
        <p14:creationId xmlns:p14="http://schemas.microsoft.com/office/powerpoint/2010/main" val="21953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FC963E2-5453-8143-8EE8-FE85D3B27CAA}" type="slidenum">
              <a:rPr lang="en-US" smtClean="0"/>
              <a:t>15</a:t>
            </a:fld>
            <a:endParaRPr lang="en-US"/>
          </a:p>
        </p:txBody>
      </p:sp>
    </p:spTree>
    <p:extLst>
      <p:ext uri="{BB962C8B-B14F-4D97-AF65-F5344CB8AC3E}">
        <p14:creationId xmlns:p14="http://schemas.microsoft.com/office/powerpoint/2010/main" val="209311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 this part of the analysis, we investigate to see if there was any significant information loss caused by the act of compressing the original dataset to produce the latent space. We’ve employed SVM classifiers to give us a </a:t>
            </a:r>
            <a:r>
              <a:rPr lang="en-CA" sz="1200" kern="1200" dirty="0" err="1">
                <a:solidFill>
                  <a:schemeClr val="tx1"/>
                </a:solidFill>
                <a:effectLst/>
                <a:latin typeface="+mn-lt"/>
                <a:ea typeface="+mn-ea"/>
                <a:cs typeface="+mn-cs"/>
              </a:rPr>
              <a:t>quanititative</a:t>
            </a:r>
            <a:r>
              <a:rPr lang="en-CA" sz="1200" kern="1200" dirty="0">
                <a:solidFill>
                  <a:schemeClr val="tx1"/>
                </a:solidFill>
                <a:effectLst/>
                <a:latin typeface="+mn-lt"/>
                <a:ea typeface="+mn-ea"/>
                <a:cs typeface="+mn-cs"/>
              </a:rPr>
              <a:t> estimate on this property of linear separability. If a dataset is more linearly separable its easier to distinguish between healthy and failed points in the dataspace as shown here. If a dataspace is harder to separate, as you can imagine it would be harder to make the cut to </a:t>
            </a:r>
            <a:r>
              <a:rPr lang="en-US" dirty="0"/>
              <a:t>separate the data into homogenous groups. The latent space should at least have the same values of the original dataset if it was a good compression. If there was significant information loss, then these results would be poor. </a:t>
            </a:r>
            <a:r>
              <a:rPr lang="en-CA" sz="1200" kern="1200" dirty="0">
                <a:solidFill>
                  <a:schemeClr val="tx1"/>
                </a:solidFill>
                <a:effectLst/>
                <a:latin typeface="+mn-lt"/>
                <a:ea typeface="+mn-ea"/>
                <a:cs typeface="+mn-cs"/>
              </a:rPr>
              <a:t>We noticed a very large gain in PPV from the latent set, with all other parameters staying consistent. This means that when the latent space is used to predict a failure, it is more correct than if the original dataset was used because it is more linearly separable.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 employ Support Vector Machine (SVM) classifiers to analyse the linear separability of the latent space. Intuitively, a more adequate feature space performs better in SVM, which finds the best as possible linear discriminator with learning guarantees [20], [21]. This way the classification accuracy can also be seen as a feature space quality measure.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From this we can see that the TPR and FNR rates are essentially the same. That is the discriminative power is much higher and</a:t>
            </a:r>
          </a:p>
        </p:txBody>
      </p:sp>
      <p:sp>
        <p:nvSpPr>
          <p:cNvPr id="4" name="Slide Number Placeholder 3"/>
          <p:cNvSpPr>
            <a:spLocks noGrp="1"/>
          </p:cNvSpPr>
          <p:nvPr>
            <p:ph type="sldNum" sz="quarter" idx="5"/>
          </p:nvPr>
        </p:nvSpPr>
        <p:spPr/>
        <p:txBody>
          <a:bodyPr/>
          <a:lstStyle/>
          <a:p>
            <a:fld id="{4FC963E2-5453-8143-8EE8-FE85D3B27CAA}" type="slidenum">
              <a:rPr lang="en-US" smtClean="0"/>
              <a:t>16</a:t>
            </a:fld>
            <a:endParaRPr lang="en-US"/>
          </a:p>
        </p:txBody>
      </p:sp>
    </p:spTree>
    <p:extLst>
      <p:ext uri="{BB962C8B-B14F-4D97-AF65-F5344CB8AC3E}">
        <p14:creationId xmlns:p14="http://schemas.microsoft.com/office/powerpoint/2010/main" val="1674066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a:t>
            </a:r>
          </a:p>
          <a:p>
            <a:r>
              <a:rPr lang="en-US" dirty="0"/>
              <a:t>We were able to develop a novel multi task framework to classify engine sensor data as healthy or failed using a reduced dataspace and with a model trained with multiple loss functions.</a:t>
            </a:r>
          </a:p>
          <a:p>
            <a:r>
              <a:rPr lang="en-US" dirty="0"/>
              <a:t>We were also able to produce experimental results using this framework and compared it to a simpler neural network.</a:t>
            </a:r>
          </a:p>
          <a:p>
            <a:r>
              <a:rPr lang="en-US" dirty="0"/>
              <a:t>The input recreation accuracy was very high and the classification results between the two frameworks were very similar, however MTF took only a third of the time to produce them.</a:t>
            </a:r>
          </a:p>
          <a:p>
            <a:r>
              <a:rPr lang="en-US" dirty="0"/>
              <a:t>The latent space generated by the sparse autoencoder was more linearly separable than the original data space.</a:t>
            </a:r>
          </a:p>
          <a:p>
            <a:endParaRPr lang="en-US" dirty="0"/>
          </a:p>
          <a:p>
            <a:endParaRPr lang="en-US" dirty="0"/>
          </a:p>
          <a:p>
            <a:endParaRPr lang="en-US" dirty="0"/>
          </a:p>
          <a:p>
            <a:r>
              <a:rPr lang="en-US" dirty="0"/>
              <a:t>The ultimate goal of this project is to develop a prognostic tool. This would be to build on diagnostic assessment and generate capability to predict the progression of the fault condition before failure actually occurs.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Supervised learning is powerful but still severally limited. Once a good feature representation is given this type of algorithm can work well.</a:t>
            </a:r>
          </a:p>
          <a:p>
            <a:r>
              <a:rPr lang="en-US" dirty="0"/>
              <a:t>This framework incorporates expert knowledge for structural and dynamic properties of the engine, and recognizes the low tolerance for false alarms and false negatives.</a:t>
            </a:r>
          </a:p>
          <a:p>
            <a:r>
              <a:rPr lang="en-US" dirty="0"/>
              <a:t>This paper/presentation presents a framework for equipment diagnostics, a fist but critical step towards autonomous diagnostics and prognostics, relying on a mixture of unsupervised and supervised methods.</a:t>
            </a:r>
          </a:p>
          <a:p>
            <a:r>
              <a:rPr lang="en-US" dirty="0"/>
              <a:t>The concept of unsupervised autonomous monitoring and diagnostics is based on unsupervised techniques. This implies having an ability to learn on-line without human intervention or supervision. </a:t>
            </a:r>
          </a:p>
          <a:p>
            <a:r>
              <a:rPr lang="en-US" dirty="0"/>
              <a:t>Some of the major challenges to the method of novelty detection include: ability to execute as a n autonomous agent, use of learning algorithms that don’t require human supervision, simplified setup with minimal number of parameters to be estimated in advance, flexible evolving structure that dynamically adapts to the equipment signature, minimization of false alarms and portability to a wide variety of systems. </a:t>
            </a:r>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17</a:t>
            </a:fld>
            <a:endParaRPr lang="en-US"/>
          </a:p>
        </p:txBody>
      </p:sp>
    </p:spTree>
    <p:extLst>
      <p:ext uri="{BB962C8B-B14F-4D97-AF65-F5344CB8AC3E}">
        <p14:creationId xmlns:p14="http://schemas.microsoft.com/office/powerpoint/2010/main" val="3034710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FC963E2-5453-8143-8EE8-FE85D3B27CAA}" type="slidenum">
              <a:rPr lang="en-US" smtClean="0"/>
              <a:t>18</a:t>
            </a:fld>
            <a:endParaRPr lang="en-US"/>
          </a:p>
        </p:txBody>
      </p:sp>
    </p:spTree>
    <p:extLst>
      <p:ext uri="{BB962C8B-B14F-4D97-AF65-F5344CB8AC3E}">
        <p14:creationId xmlns:p14="http://schemas.microsoft.com/office/powerpoint/2010/main" val="2453229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regression, and model-based classification in general, our goal is to determine some establishing </a:t>
            </a:r>
            <a:r>
              <a:rPr lang="en-US" b="1" dirty="0"/>
              <a:t>decision boundary</a:t>
            </a:r>
            <a:r>
              <a:rPr lang="en-US" dirty="0"/>
              <a:t> which is capable of separating the data into homogenous groups (</a:t>
            </a:r>
            <a:r>
              <a:rPr lang="en-US" dirty="0" err="1"/>
              <a:t>ie</a:t>
            </a:r>
            <a:r>
              <a:rPr lang="en-US" dirty="0"/>
              <a:t>. every example on the same of a decision boundary has the same label) using the features provided.</a:t>
            </a:r>
          </a:p>
          <a:p>
            <a:r>
              <a:rPr lang="en-US" dirty="0"/>
              <a:t>For the case where we have two features, our decision boundary happens to be a line. More generally, we'll refer to this boundary as a </a:t>
            </a:r>
            <a:r>
              <a:rPr lang="en-US" b="1" dirty="0"/>
              <a:t>hyperplane</a:t>
            </a:r>
            <a:r>
              <a:rPr lang="en-US" dirty="0"/>
              <a:t>- a subspace which consists of one less dimension than your feature space. Thus, if we were to draw a decision boundary for a dataset with three features, our boundary would be a plane.</a:t>
            </a:r>
          </a:p>
          <a:p>
            <a:pPr defTabSz="931774">
              <a:defRPr/>
            </a:pPr>
            <a:endParaRPr lang="en-US" dirty="0"/>
          </a:p>
          <a:p>
            <a:r>
              <a:rPr lang="en-US" dirty="0"/>
              <a:t>we'd like to construct a hyperplane that is consistent with the data while committing the least amount to the specific training dataset - models that depend too much on the training data are prone to overfitting. We want to have the </a:t>
            </a:r>
            <a:r>
              <a:rPr lang="en-US" b="1" dirty="0"/>
              <a:t>most space possible</a:t>
            </a:r>
            <a:r>
              <a:rPr lang="en-US" dirty="0"/>
              <a:t> between the decision boundary and the data points on each side of the line in order to increase the total confidence in our predictions.</a:t>
            </a:r>
          </a:p>
          <a:p>
            <a:r>
              <a:rPr lang="en-US" dirty="0"/>
              <a:t>In the world of SVMs, this "space" is called the margin (as visualized below). By maximizing the size of this margin, we can build an optimal classifier.</a:t>
            </a:r>
          </a:p>
          <a:p>
            <a:pPr defTabSz="931774">
              <a:defRPr/>
            </a:pPr>
            <a:endParaRPr lang="en-US" dirty="0"/>
          </a:p>
          <a:p>
            <a:endParaRPr lang="en-CA" dirty="0"/>
          </a:p>
        </p:txBody>
      </p:sp>
      <p:sp>
        <p:nvSpPr>
          <p:cNvPr id="4" name="Slide Number Placeholder 3"/>
          <p:cNvSpPr>
            <a:spLocks noGrp="1"/>
          </p:cNvSpPr>
          <p:nvPr>
            <p:ph type="sldNum" sz="quarter" idx="10"/>
          </p:nvPr>
        </p:nvSpPr>
        <p:spPr/>
        <p:txBody>
          <a:bodyPr/>
          <a:lstStyle/>
          <a:p>
            <a:fld id="{20923DFE-EF54-48A3-BB1C-DC8420BAB561}" type="slidenum">
              <a:rPr lang="en-CA" smtClean="0"/>
              <a:t>19</a:t>
            </a:fld>
            <a:endParaRPr lang="en-CA"/>
          </a:p>
        </p:txBody>
      </p:sp>
    </p:spTree>
    <p:extLst>
      <p:ext uri="{BB962C8B-B14F-4D97-AF65-F5344CB8AC3E}">
        <p14:creationId xmlns:p14="http://schemas.microsoft.com/office/powerpoint/2010/main" val="3494606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Results F1 vs MTF Training</a:t>
            </a:r>
          </a:p>
          <a:p>
            <a:endParaRPr lang="en-US" dirty="0"/>
          </a:p>
          <a:p>
            <a:r>
              <a:rPr lang="en-US" dirty="0"/>
              <a:t>The results between the two frameworks in training are very similar. </a:t>
            </a:r>
          </a:p>
          <a:p>
            <a:endParaRPr lang="en-US" dirty="0"/>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20</a:t>
            </a:fld>
            <a:endParaRPr lang="en-US"/>
          </a:p>
        </p:txBody>
      </p:sp>
    </p:spTree>
    <p:extLst>
      <p:ext uri="{BB962C8B-B14F-4D97-AF65-F5344CB8AC3E}">
        <p14:creationId xmlns:p14="http://schemas.microsoft.com/office/powerpoint/2010/main" val="998003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Results – F1 vs MTF Testing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between the two frameworks in testing are also very similar. </a:t>
            </a:r>
          </a:p>
        </p:txBody>
      </p:sp>
      <p:sp>
        <p:nvSpPr>
          <p:cNvPr id="4" name="Slide Number Placeholder 3"/>
          <p:cNvSpPr>
            <a:spLocks noGrp="1"/>
          </p:cNvSpPr>
          <p:nvPr>
            <p:ph type="sldNum" sz="quarter" idx="5"/>
          </p:nvPr>
        </p:nvSpPr>
        <p:spPr/>
        <p:txBody>
          <a:bodyPr/>
          <a:lstStyle/>
          <a:p>
            <a:fld id="{4FC963E2-5453-8143-8EE8-FE85D3B27CAA}" type="slidenum">
              <a:rPr lang="en-US" smtClean="0"/>
              <a:t>21</a:t>
            </a:fld>
            <a:endParaRPr lang="en-US"/>
          </a:p>
        </p:txBody>
      </p:sp>
    </p:spTree>
    <p:extLst>
      <p:ext uri="{BB962C8B-B14F-4D97-AF65-F5344CB8AC3E}">
        <p14:creationId xmlns:p14="http://schemas.microsoft.com/office/powerpoint/2010/main" val="3985666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 – F1 vs MTF Training</a:t>
            </a:r>
          </a:p>
          <a:p>
            <a:r>
              <a:rPr lang="en-US" dirty="0"/>
              <a:t>Linear separability!</a:t>
            </a:r>
          </a:p>
        </p:txBody>
      </p:sp>
      <p:sp>
        <p:nvSpPr>
          <p:cNvPr id="4" name="Slide Number Placeholder 3"/>
          <p:cNvSpPr>
            <a:spLocks noGrp="1"/>
          </p:cNvSpPr>
          <p:nvPr>
            <p:ph type="sldNum" sz="quarter" idx="5"/>
          </p:nvPr>
        </p:nvSpPr>
        <p:spPr/>
        <p:txBody>
          <a:bodyPr/>
          <a:lstStyle/>
          <a:p>
            <a:fld id="{4FC963E2-5453-8143-8EE8-FE85D3B27CAA}" type="slidenum">
              <a:rPr lang="en-US" smtClean="0"/>
              <a:t>22</a:t>
            </a:fld>
            <a:endParaRPr lang="en-US"/>
          </a:p>
        </p:txBody>
      </p:sp>
    </p:spTree>
    <p:extLst>
      <p:ext uri="{BB962C8B-B14F-4D97-AF65-F5344CB8AC3E}">
        <p14:creationId xmlns:p14="http://schemas.microsoft.com/office/powerpoint/2010/main" val="419190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FC963E2-5453-8143-8EE8-FE85D3B27CAA}" type="slidenum">
              <a:rPr lang="en-US" smtClean="0"/>
              <a:t>2</a:t>
            </a:fld>
            <a:endParaRPr lang="en-US"/>
          </a:p>
        </p:txBody>
      </p:sp>
    </p:spTree>
    <p:extLst>
      <p:ext uri="{BB962C8B-B14F-4D97-AF65-F5344CB8AC3E}">
        <p14:creationId xmlns:p14="http://schemas.microsoft.com/office/powerpoint/2010/main" val="373073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 – F1 vs MTF testing</a:t>
            </a:r>
          </a:p>
        </p:txBody>
      </p:sp>
      <p:sp>
        <p:nvSpPr>
          <p:cNvPr id="4" name="Slide Number Placeholder 3"/>
          <p:cNvSpPr>
            <a:spLocks noGrp="1"/>
          </p:cNvSpPr>
          <p:nvPr>
            <p:ph type="sldNum" sz="quarter" idx="5"/>
          </p:nvPr>
        </p:nvSpPr>
        <p:spPr/>
        <p:txBody>
          <a:bodyPr/>
          <a:lstStyle/>
          <a:p>
            <a:fld id="{4FC963E2-5453-8143-8EE8-FE85D3B27CAA}" type="slidenum">
              <a:rPr lang="en-US" smtClean="0"/>
              <a:t>23</a:t>
            </a:fld>
            <a:endParaRPr lang="en-US"/>
          </a:p>
        </p:txBody>
      </p:sp>
    </p:spTree>
    <p:extLst>
      <p:ext uri="{BB962C8B-B14F-4D97-AF65-F5344CB8AC3E}">
        <p14:creationId xmlns:p14="http://schemas.microsoft.com/office/powerpoint/2010/main" val="883416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Samples of total objects were built using the leader clustering algorithm. In this method, representative objects (leaders) are chosen to ensure that for every object in the dataset there is at least one leader sufficiently close in distance given a threshold (given a similarity metric). The algorithm can produce a sample that is structurally compatible with the whole dataset, thus ensuring that odd or outlying elements will not be left unaccounted in the sample, as may occur with random sampling. Here the dissimilarity measure used was Euclidean distance. </a:t>
            </a:r>
          </a:p>
        </p:txBody>
      </p:sp>
      <p:sp>
        <p:nvSpPr>
          <p:cNvPr id="4" name="Slide Number Placeholder 3"/>
          <p:cNvSpPr>
            <a:spLocks noGrp="1"/>
          </p:cNvSpPr>
          <p:nvPr>
            <p:ph type="sldNum" sz="quarter" idx="5"/>
          </p:nvPr>
        </p:nvSpPr>
        <p:spPr/>
        <p:txBody>
          <a:bodyPr/>
          <a:lstStyle/>
          <a:p>
            <a:fld id="{4FC963E2-5453-8143-8EE8-FE85D3B27CAA}" type="slidenum">
              <a:rPr lang="en-US" smtClean="0"/>
              <a:t>24</a:t>
            </a:fld>
            <a:endParaRPr lang="en-US"/>
          </a:p>
        </p:txBody>
      </p:sp>
    </p:spTree>
    <p:extLst>
      <p:ext uri="{BB962C8B-B14F-4D97-AF65-F5344CB8AC3E}">
        <p14:creationId xmlns:p14="http://schemas.microsoft.com/office/powerpoint/2010/main" val="276448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FC963E2-5453-8143-8EE8-FE85D3B27CAA}" type="slidenum">
              <a:rPr lang="en-US" smtClean="0"/>
              <a:t>4</a:t>
            </a:fld>
            <a:endParaRPr lang="en-US"/>
          </a:p>
        </p:txBody>
      </p:sp>
    </p:spTree>
    <p:extLst>
      <p:ext uri="{BB962C8B-B14F-4D97-AF65-F5344CB8AC3E}">
        <p14:creationId xmlns:p14="http://schemas.microsoft.com/office/powerpoint/2010/main" val="332560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FC963E2-5453-8143-8EE8-FE85D3B27CAA}" type="slidenum">
              <a:rPr lang="en-US" smtClean="0"/>
              <a:t>6</a:t>
            </a:fld>
            <a:endParaRPr lang="en-US"/>
          </a:p>
        </p:txBody>
      </p:sp>
    </p:spTree>
    <p:extLst>
      <p:ext uri="{BB962C8B-B14F-4D97-AF65-F5344CB8AC3E}">
        <p14:creationId xmlns:p14="http://schemas.microsoft.com/office/powerpoint/2010/main" val="116802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autoencoder is a type of model that is able to recreate the input. The identity function would be the trivial solution, but by placing constraints on the network, one can extract interesting structures in the dataset. For instance, by restricting the number of features to be less than the original, the network is compelled to learn a compressed representation of the input. It’s a simple way to automatically learn and engineer features from an unlabeled dataset .</a:t>
            </a:r>
            <a:r>
              <a:rPr lang="en-US" sz="1200" b="0" i="0" u="none" strike="noStrike" kern="1200" dirty="0">
                <a:solidFill>
                  <a:schemeClr val="tx1"/>
                </a:solidFill>
                <a:effectLst/>
                <a:latin typeface="+mn-lt"/>
                <a:ea typeface="+mn-ea"/>
                <a:cs typeface="+mn-cs"/>
              </a:rPr>
              <a:t> Some benefits include the potential to be invariant</a:t>
            </a:r>
            <a:r>
              <a:rPr lang="en-US" dirty="0"/>
              <a:t> to small changes in the input (possible noise) and hence robust, and the ability for creating representations that are more linearly separable.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sz="1200" b="0" i="0" u="none" strike="noStrike" kern="1200" dirty="0">
                <a:solidFill>
                  <a:schemeClr val="tx1"/>
                </a:solidFill>
                <a:effectLst/>
                <a:latin typeface="+mn-lt"/>
                <a:ea typeface="+mn-ea"/>
                <a:cs typeface="+mn-cs"/>
              </a:rPr>
              <a:t>Suppose you purchased a robot and you want to teach him to classify Japanese characters. The first 2 characters belong to the first category, the next 2 are the second category. Unfortunately, the robot is too smart for the task. It has large enough memory to remember 2 characters. After memorizing the first two, as long as a character is not one of those 2, the robot will put the character into the second category.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This character should belong to the first category. Based on its algorithm, the robot will put this character into the second category, which is wrong. The robot failed the task because it’s too smart and the training data is too small. This is the problem of over-fitting. How can sparsity avoid over-fitting?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little upset at your robot, you turn it off and go to put it back on its shelf. But you dropped your robot. You pick it up and shake it a little and hear a rattling noise inside…oops I it’s probably broken a little inside! So to test it, you decide to give it the same learning task again. </a:t>
            </a:r>
            <a:r>
              <a:rPr lang="en-CA" sz="1200" b="0" i="0" u="none" strike="noStrike" kern="1200" dirty="0">
                <a:solidFill>
                  <a:schemeClr val="tx1"/>
                </a:solidFill>
                <a:effectLst/>
                <a:latin typeface="+mn-lt"/>
                <a:ea typeface="+mn-ea"/>
                <a:cs typeface="+mn-cs"/>
              </a:rPr>
              <a:t>You let the robot do the training again and still force him to achieve the same accuracy. Because he can’t remember all 2 characters this time, you essentially force him to look for a simpler pattern. Now he discovers the common part of all the first category of characters!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So instead of simply memorizing stuff, it has to look for simpler patterns from the data. In summary, the sparsity constraint helps the model find simpler patterns in the data without being super dependent on the values of the nodes around it. </a:t>
            </a:r>
            <a:endParaRPr lang="en-US" dirty="0"/>
          </a:p>
          <a:p>
            <a:r>
              <a:rPr lang="en-US" dirty="0"/>
              <a:t>Forcing too much sparsity, however, can hurt predictive performance because it reduces the overall effective capacity of the model</a:t>
            </a:r>
          </a:p>
          <a:p>
            <a:endParaRPr lang="en-CA" dirty="0"/>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7</a:t>
            </a:fld>
            <a:endParaRPr lang="en-US"/>
          </a:p>
        </p:txBody>
      </p:sp>
    </p:spTree>
    <p:extLst>
      <p:ext uri="{BB962C8B-B14F-4D97-AF65-F5344CB8AC3E}">
        <p14:creationId xmlns:p14="http://schemas.microsoft.com/office/powerpoint/2010/main" val="371596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autoencoder is a type of model that is able to recreate the input. The identity function would be the trivial solution, but by placing constraints on the network, one can extract interesting structures in the dataset. For instance, by restricting the number of features to be less than the original, the network is compelled to learn a compressed representation of the input. It’s a simple way to automatically learn and engineer features from an unlabeled dataset .</a:t>
            </a:r>
            <a:r>
              <a:rPr lang="en-US" sz="1200" b="0" i="0" u="none" strike="noStrike" kern="1200" dirty="0">
                <a:solidFill>
                  <a:schemeClr val="tx1"/>
                </a:solidFill>
                <a:effectLst/>
                <a:latin typeface="+mn-lt"/>
                <a:ea typeface="+mn-ea"/>
                <a:cs typeface="+mn-cs"/>
              </a:rPr>
              <a:t> Some benefits include the potential to be invariant</a:t>
            </a:r>
            <a:r>
              <a:rPr lang="en-US" dirty="0"/>
              <a:t> to small changes in the input (possible noise) and hence robust, and the ability for creating representations that are more linearly separable.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sz="1200" b="0" i="0" u="none" strike="noStrike" kern="1200" dirty="0">
                <a:solidFill>
                  <a:schemeClr val="tx1"/>
                </a:solidFill>
                <a:effectLst/>
                <a:latin typeface="+mn-lt"/>
                <a:ea typeface="+mn-ea"/>
                <a:cs typeface="+mn-cs"/>
              </a:rPr>
              <a:t>Suppose you purchased a robot and you want to teach him to classify Japanese characters. The first 2 characters belong to the first category, the next 2 are the second category. Unfortunately, the robot is too smart for the task. It has large enough memory to remember 2 characters. After memorizing the first two, as long as a character is not one of those 2, the robot will put the character into the second category.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This character should belong to the first category. Based on its algorithm, the robot will put this character into the second category, which is wrong. The robot failed the task because it’s too smart and the training data is too small. This is the problem of over-fitting. How can sparsity avoid over-fitting?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little upset at your robot, you turn it off and go to put it back on its shelf. But you dropped your robot. You pick it up and shake it a little and hear a rattling noise inside…oops I it’s probably broken a little inside! So to test it, you decide to give it the same learning task again. </a:t>
            </a:r>
            <a:r>
              <a:rPr lang="en-CA" sz="1200" b="0" i="0" u="none" strike="noStrike" kern="1200" dirty="0">
                <a:solidFill>
                  <a:schemeClr val="tx1"/>
                </a:solidFill>
                <a:effectLst/>
                <a:latin typeface="+mn-lt"/>
                <a:ea typeface="+mn-ea"/>
                <a:cs typeface="+mn-cs"/>
              </a:rPr>
              <a:t>You let the robot do the training again and still force him to achieve the same accuracy. Because he can’t remember all 2 characters this time, you essentially force him to look for a simpler pattern. Now he discovers the common part of all the first category of characters!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So instead of simply memorizing stuff, it has to look for simpler patterns from the data. In summary, the sparsity constraint helps the model find simpler patterns in the data without being super dependent on the values of the nodes around it. </a:t>
            </a:r>
            <a:endParaRPr lang="en-US" dirty="0"/>
          </a:p>
          <a:p>
            <a:r>
              <a:rPr lang="en-US" dirty="0"/>
              <a:t>Forcing too much sparsity, however, can hurt predictive performance because it reduces the overall effective capacity of the model</a:t>
            </a:r>
          </a:p>
          <a:p>
            <a:endParaRPr lang="en-CA" dirty="0"/>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8</a:t>
            </a:fld>
            <a:endParaRPr lang="en-US"/>
          </a:p>
        </p:txBody>
      </p:sp>
    </p:spTree>
    <p:extLst>
      <p:ext uri="{BB962C8B-B14F-4D97-AF65-F5344CB8AC3E}">
        <p14:creationId xmlns:p14="http://schemas.microsoft.com/office/powerpoint/2010/main" val="2718370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autoencoder is a type of model that is able to recreate the input. The identity function would be the trivial solution, but by placing constraints on the network, one can extract interesting structures in the dataset. For instance, by restricting the number of features to be less than the original, the network is compelled to learn a compressed representation of the input. It’s a simple way to automatically learn and engineer features from an unlabeled dataset .</a:t>
            </a:r>
            <a:r>
              <a:rPr lang="en-US" sz="1200" b="0" i="0" u="none" strike="noStrike" kern="1200" dirty="0">
                <a:solidFill>
                  <a:schemeClr val="tx1"/>
                </a:solidFill>
                <a:effectLst/>
                <a:latin typeface="+mn-lt"/>
                <a:ea typeface="+mn-ea"/>
                <a:cs typeface="+mn-cs"/>
              </a:rPr>
              <a:t> Some benefits include the potential to be invariant</a:t>
            </a:r>
            <a:r>
              <a:rPr lang="en-US" dirty="0"/>
              <a:t> to small changes in the input (possible noise) and hence robust, and the ability for creating representations that are more linearly separable.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sz="1200" b="0" i="0" u="none" strike="noStrike" kern="1200" dirty="0">
                <a:solidFill>
                  <a:schemeClr val="tx1"/>
                </a:solidFill>
                <a:effectLst/>
                <a:latin typeface="+mn-lt"/>
                <a:ea typeface="+mn-ea"/>
                <a:cs typeface="+mn-cs"/>
              </a:rPr>
              <a:t>Suppose you purchased a robot and you want to teach him to classify Japanese characters. The first 2 characters belong to the first category, the next 2 are the second category. Unfortunately, the robot is too smart for the task. It has large enough memory to remember 2 characters. After memorizing the first two, as long as a character is not one of those 2, the robot will put the character into the second category.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This character should belong to the first category. Based on its algorithm, the robot will put this character into the second category, which is wrong. The robot failed the task because it’s too smart and the training data is too small. This is the problem of over-fitting. How can sparsity avoid over-fitting?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little upset at your robot, you turn it off and go to put it back on its shelf. But you dropped your robot. You pick it up and shake it a little and hear a rattling noise inside…oops I it’s probably broken a little inside! So to test it, you decide to give it the same learning task again. </a:t>
            </a:r>
            <a:r>
              <a:rPr lang="en-CA" sz="1200" b="0" i="0" u="none" strike="noStrike" kern="1200" dirty="0">
                <a:solidFill>
                  <a:schemeClr val="tx1"/>
                </a:solidFill>
                <a:effectLst/>
                <a:latin typeface="+mn-lt"/>
                <a:ea typeface="+mn-ea"/>
                <a:cs typeface="+mn-cs"/>
              </a:rPr>
              <a:t>You let the robot do the training again and still force him to achieve the same accuracy. Because he can’t remember all 2 characters this time, you essentially force him to look for a simpler pattern. Now he discovers the common part of all the first category of characters!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So instead of simply memorizing stuff, it has to look for simpler patterns from the data. In summary, the sparsity constraint helps the model find simpler patterns in the data without being super dependent on the values of the nodes around it. </a:t>
            </a:r>
            <a:endParaRPr lang="en-US" dirty="0"/>
          </a:p>
          <a:p>
            <a:r>
              <a:rPr lang="en-US" dirty="0"/>
              <a:t>Forcing too much sparsity, however, can hurt predictive performance because it reduces the overall effective capacity of the model</a:t>
            </a:r>
          </a:p>
          <a:p>
            <a:endParaRPr lang="en-CA" dirty="0"/>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9</a:t>
            </a:fld>
            <a:endParaRPr lang="en-US"/>
          </a:p>
        </p:txBody>
      </p:sp>
    </p:spTree>
    <p:extLst>
      <p:ext uri="{BB962C8B-B14F-4D97-AF65-F5344CB8AC3E}">
        <p14:creationId xmlns:p14="http://schemas.microsoft.com/office/powerpoint/2010/main" val="1837953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confusion matrix is a table that is often used to </a:t>
            </a:r>
            <a:r>
              <a:rPr lang="en-US" b="1" dirty="0"/>
              <a:t>describe the performance of a classification model. </a:t>
            </a:r>
          </a:p>
          <a:p>
            <a:r>
              <a:rPr lang="en-US" b="1" dirty="0"/>
              <a:t>-if TN is really high, as in our case where we have a very high number of healthy points, some metrics will be brought close to 0 like FPR. This is misleading because for some of these metrics, if they are close to 0, it indicates a good model. But when the data is imbalanced, this is not completely true. </a:t>
            </a:r>
          </a:p>
          <a:p>
            <a:r>
              <a:rPr lang="en-US" b="1" dirty="0"/>
              <a:t>-This is why PPV and FNR are god metrics to use as they don’t use the TN value.</a:t>
            </a:r>
          </a:p>
          <a:p>
            <a:r>
              <a:rPr lang="en-US" b="1" dirty="0"/>
              <a:t>-In our evaluation scheme, a good classifier has both the TPR and PPV close to1 and FPR and FNR close to 0.</a:t>
            </a:r>
          </a:p>
          <a:p>
            <a:endParaRPr lang="en-US" b="1" dirty="0"/>
          </a:p>
          <a:p>
            <a:endParaRPr lang="en-US" b="1" dirty="0"/>
          </a:p>
          <a:p>
            <a:endParaRPr lang="en-US" b="1" dirty="0"/>
          </a:p>
          <a:p>
            <a:r>
              <a:rPr lang="en-US" dirty="0"/>
              <a:t>As you can tell by the formulas of these rates, if TN is really high (as in our case where we have a large number of healthy points), then the FPR is probably much smaller. Precision is not affected by a large number of negative samples because it measure s the number of TP out of the samples predicted as positive (show confusion matric overlapping). Similarly, FNR also does not deal with TN values. These two metrics are very useful for our purposes in evaluating performance.</a:t>
            </a:r>
          </a:p>
          <a:p>
            <a:r>
              <a:rPr lang="en-US" dirty="0"/>
              <a:t>ROC is a probability curve and AUC represents degree or measure of separability. It tells how much model is capable of distinguishing between classes. Higher the AUC, better the model is at predicting 0s as 0s and 1s as 1s. Or in our case properly distinguishing failure events in a dataset. However, this is most useful as an evaluation scheme when both classes have equal weight. The FPR rate will probably always be small, leaving us the TPR rate to make a good decision. But just because TPR rate is high, doesn’t mean it’s a good classifier! This is where Precision and FNR come in handy. </a:t>
            </a:r>
            <a:endParaRPr lang="en-CA" dirty="0"/>
          </a:p>
          <a:p>
            <a:pPr rtl="0" eaLnBrk="1" fontAlgn="ctr" latinLnBrk="0" hangingPunct="1"/>
            <a:r>
              <a:rPr lang="en-US" sz="1200" b="1" i="0" u="none" strike="noStrike" kern="1200" dirty="0">
                <a:solidFill>
                  <a:schemeClr val="tx1"/>
                </a:solidFill>
                <a:effectLst/>
                <a:latin typeface="+mn-lt"/>
                <a:ea typeface="+mn-ea"/>
                <a:cs typeface="+mn-cs"/>
              </a:rPr>
              <a:t>TP</a:t>
            </a:r>
            <a:endParaRPr lang="en-CA"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These are cases in which we predicted a failure, and the data point is a failure point.</a:t>
            </a:r>
            <a:endParaRPr lang="en-CA"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TN </a:t>
            </a:r>
            <a:endParaRPr lang="en-CA"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We predicted a healthy point, and the datum is a healthy point.</a:t>
            </a:r>
            <a:endParaRPr lang="en-CA" sz="1200" b="0" i="0" u="none" strike="noStrike" kern="1200" dirty="0">
              <a:solidFill>
                <a:schemeClr val="tx1"/>
              </a:solidFill>
              <a:effectLst/>
              <a:latin typeface="+mn-lt"/>
              <a:ea typeface="+mn-ea"/>
              <a:cs typeface="+mn-cs"/>
            </a:endParaRPr>
          </a:p>
          <a:p>
            <a:pPr rtl="0" eaLnBrk="1" fontAlgn="auto" latinLnBrk="0" hangingPunct="1"/>
            <a:r>
              <a:rPr lang="en-US" sz="1200" b="1" i="0" u="none" strike="noStrike" kern="1200" dirty="0">
                <a:solidFill>
                  <a:schemeClr val="tx1"/>
                </a:solidFill>
                <a:effectLst/>
                <a:latin typeface="+mn-lt"/>
                <a:ea typeface="+mn-ea"/>
                <a:cs typeface="+mn-cs"/>
              </a:rPr>
              <a:t>FP</a:t>
            </a:r>
            <a:endParaRPr lang="en-CA"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We predicted a failure condition, but it is in fact a healthy point (think of as a false alarm).</a:t>
            </a:r>
            <a:endParaRPr lang="en-CA" sz="1200" b="0" i="0" u="none" strike="noStrike" kern="1200" dirty="0">
              <a:solidFill>
                <a:schemeClr val="tx1"/>
              </a:solidFill>
              <a:effectLst/>
              <a:latin typeface="+mn-lt"/>
              <a:ea typeface="+mn-ea"/>
              <a:cs typeface="+mn-cs"/>
            </a:endParaRPr>
          </a:p>
          <a:p>
            <a:pPr rtl="0" eaLnBrk="1" fontAlgn="auto" latinLnBrk="0" hangingPunct="1"/>
            <a:r>
              <a:rPr lang="en-US" sz="1200" b="1" i="0" u="none" strike="noStrike" kern="1200" dirty="0">
                <a:solidFill>
                  <a:schemeClr val="tx1"/>
                </a:solidFill>
                <a:effectLst/>
                <a:latin typeface="+mn-lt"/>
                <a:ea typeface="+mn-ea"/>
                <a:cs typeface="+mn-cs"/>
              </a:rPr>
              <a:t>FN</a:t>
            </a:r>
            <a:endParaRPr lang="en-CA"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We predicted a healthy point, but it is actually a failure condition!</a:t>
            </a:r>
            <a:endParaRPr lang="en-CA"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10</a:t>
            </a:fld>
            <a:endParaRPr lang="en-US"/>
          </a:p>
        </p:txBody>
      </p:sp>
    </p:spTree>
    <p:extLst>
      <p:ext uri="{BB962C8B-B14F-4D97-AF65-F5344CB8AC3E}">
        <p14:creationId xmlns:p14="http://schemas.microsoft.com/office/powerpoint/2010/main" val="4027801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CA" dirty="0"/>
              <a:t>Multitasking usually has a negative connotation – say a person who tries to do a lot of things but doesn’t succeed in anything. Multi task learning however, is quite normal for humans. Let’s take this image on the far left here. (IMAGE SEGMENTATION) We can immediately segment the image and identify several objects like cars lined up, the road, the sidewalk, buildings, trees and other things. In this image a pavement is actually very similar to a car or even a building. How? (BASIC PARTS: LINES, CURVES, BASIC SHAPES) Well each object can be deconstructed into its simplest parts. It’s made up of lines, basic shapes and some curves. Eventually, if we put these lines, curves and basic shapes together we can identify the actual object be it a sidewalk, a car or a building. For us humans, this is a very natural, quick process. In fact, this basic information we use to understand that oh this object is a car can be transferred to identify other objects such as all these right here. This is shown here between faces and cars. </a:t>
            </a:r>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CA" dirty="0"/>
              <a:t>Can you image having to restart from the very beginning each process to identify each object? Like oh okay </a:t>
            </a:r>
            <a:r>
              <a:rPr lang="en-CA" dirty="0" err="1"/>
              <a:t>heres</a:t>
            </a:r>
            <a:r>
              <a:rPr lang="en-CA" dirty="0"/>
              <a:t> a line, that’s a trapezoid ok that’s a car. And then for the next object: that’s a edge, that’s a shape, or here’s a building! </a:t>
            </a:r>
          </a:p>
          <a:p>
            <a:pPr marL="171450" marR="0" lvl="0" indent="-171450" algn="l" defTabSz="914400" rtl="0" eaLnBrk="1" fontAlgn="base" latinLnBrk="0" hangingPunct="1">
              <a:lnSpc>
                <a:spcPct val="100000"/>
              </a:lnSpc>
              <a:spcBef>
                <a:spcPts val="0"/>
              </a:spcBef>
              <a:spcAft>
                <a:spcPts val="0"/>
              </a:spcAft>
              <a:buClrTx/>
              <a:buSzTx/>
              <a:buFontTx/>
              <a:buChar char="-"/>
              <a:tabLst/>
              <a:defRPr/>
            </a:pPr>
            <a:endParaRPr lang="en-CA" dirty="0"/>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CA" dirty="0"/>
              <a:t>If we were to make a machine learning model do this, that would be one way of segmenting the image. A different model would be constructed for each item here. But what if we could train our model to do all of it at once like how we process the image naturally? We could leverage common information from each task to help learn related tasks better. This is known as multi task learning.</a:t>
            </a:r>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CA" dirty="0"/>
              <a:t>If we had machine learning do this example, we would call it multi task learning. There are some benefits to this approach.</a:t>
            </a:r>
          </a:p>
          <a:p>
            <a:pPr marL="628650" marR="0" lvl="1" indent="-171450" algn="l" defTabSz="914400" rtl="0" eaLnBrk="1" fontAlgn="base" latinLnBrk="0" hangingPunct="1">
              <a:lnSpc>
                <a:spcPct val="100000"/>
              </a:lnSpc>
              <a:spcBef>
                <a:spcPts val="0"/>
              </a:spcBef>
              <a:spcAft>
                <a:spcPts val="0"/>
              </a:spcAft>
              <a:buClrTx/>
              <a:buSzTx/>
              <a:buFontTx/>
              <a:buChar char="-"/>
              <a:tabLst/>
              <a:defRPr/>
            </a:pPr>
            <a:r>
              <a:rPr lang="en-CA" dirty="0"/>
              <a:t>The more related tasks we are learning simultaneously, the more our model has to find a representation that captures all of the tasks and the less is our chance of overfitting on our original task. </a:t>
            </a:r>
          </a:p>
          <a:p>
            <a:pPr marL="628650" marR="0" lvl="1" indent="-171450" algn="l" defTabSz="914400" rtl="0" eaLnBrk="1" fontAlgn="base" latinLnBrk="0" hangingPunct="1">
              <a:lnSpc>
                <a:spcPct val="100000"/>
              </a:lnSpc>
              <a:spcBef>
                <a:spcPts val="0"/>
              </a:spcBef>
              <a:spcAft>
                <a:spcPts val="0"/>
              </a:spcAft>
              <a:buClrTx/>
              <a:buSzTx/>
              <a:buFontTx/>
              <a:buChar char="-"/>
              <a:tabLst/>
              <a:defRPr/>
            </a:pPr>
            <a:r>
              <a:rPr lang="en-CA" dirty="0"/>
              <a:t>when you train your model over an intersection of several tasks you push your learning algorithm to find a solution on a smaller area of representations on the intersection rather on a large area of a single task. It leads to faster and better convergence. It uses the domain information contained in the training signals of related tasks as an </a:t>
            </a:r>
            <a:r>
              <a:rPr lang="en-CA" dirty="0">
                <a:hlinkClick r:id="rId3" tooltip="Inductive bias"/>
              </a:rPr>
              <a:t>inductive bias</a:t>
            </a:r>
            <a:endParaRPr lang="en-CA" dirty="0"/>
          </a:p>
          <a:p>
            <a:pPr marL="628650" marR="0" lvl="1" indent="-171450" algn="l" defTabSz="914400" rtl="0" eaLnBrk="1" fontAlgn="base" latinLnBrk="0" hangingPunct="1">
              <a:lnSpc>
                <a:spcPct val="100000"/>
              </a:lnSpc>
              <a:spcBef>
                <a:spcPts val="0"/>
              </a:spcBef>
              <a:spcAft>
                <a:spcPts val="0"/>
              </a:spcAft>
              <a:buClrTx/>
              <a:buSzTx/>
              <a:buFontTx/>
              <a:buChar char="-"/>
              <a:tabLst/>
              <a:defRPr/>
            </a:pPr>
            <a:r>
              <a:rPr lang="en-CA" dirty="0"/>
              <a:t>if one feature is important for more than just one task, then most probably this feature is indeed very important and representative for your data</a:t>
            </a:r>
          </a:p>
          <a:p>
            <a:r>
              <a:rPr lang="en-CA" dirty="0"/>
              <a:t>- In summary: what is learned for each task can help other tasks be learned better</a:t>
            </a:r>
          </a:p>
          <a:p>
            <a:pPr marL="171450" marR="0" lvl="0" indent="-171450" algn="l" defTabSz="914400" rtl="0" eaLnBrk="1" fontAlgn="base" latinLnBrk="0" hangingPunct="1">
              <a:lnSpc>
                <a:spcPct val="100000"/>
              </a:lnSpc>
              <a:spcBef>
                <a:spcPts val="0"/>
              </a:spcBef>
              <a:spcAft>
                <a:spcPts val="0"/>
              </a:spcAft>
              <a:buClrTx/>
              <a:buSzTx/>
              <a:buFontTx/>
              <a:buChar char="-"/>
              <a:tabLst/>
              <a:defRPr/>
            </a:pPr>
            <a:endParaRPr lang="en-CA" dirty="0"/>
          </a:p>
          <a:p>
            <a:pPr marL="171450" marR="0" lvl="0" indent="-171450" algn="l" defTabSz="914400" rtl="0" eaLnBrk="1" fontAlgn="base" latinLnBrk="0" hangingPunct="1">
              <a:lnSpc>
                <a:spcPct val="100000"/>
              </a:lnSpc>
              <a:spcBef>
                <a:spcPts val="0"/>
              </a:spcBef>
              <a:spcAft>
                <a:spcPts val="0"/>
              </a:spcAft>
              <a:buClrTx/>
              <a:buSzTx/>
              <a:buFontTx/>
              <a:buChar char="-"/>
              <a:tabLst/>
              <a:defRPr/>
            </a:pPr>
            <a:endParaRPr lang="en-CA" dirty="0"/>
          </a:p>
          <a:p>
            <a:pPr marL="171450" marR="0" lvl="0" indent="-171450" algn="l" defTabSz="914400" rtl="0" eaLnBrk="1" fontAlgn="base" latinLnBrk="0" hangingPunct="1">
              <a:lnSpc>
                <a:spcPct val="100000"/>
              </a:lnSpc>
              <a:spcBef>
                <a:spcPts val="0"/>
              </a:spcBef>
              <a:spcAft>
                <a:spcPts val="0"/>
              </a:spcAft>
              <a:buClrTx/>
              <a:buSzTx/>
              <a:buFontTx/>
              <a:buChar char="-"/>
              <a:tabLst/>
              <a:defRPr/>
            </a:pPr>
            <a:endParaRPr lang="en-CA" dirty="0"/>
          </a:p>
          <a:p>
            <a:pPr marL="171450" marR="0" lvl="0" indent="-171450" algn="l" defTabSz="914400" rtl="0" eaLnBrk="1" fontAlgn="base" latinLnBrk="0" hangingPunct="1">
              <a:lnSpc>
                <a:spcPct val="100000"/>
              </a:lnSpc>
              <a:spcBef>
                <a:spcPts val="0"/>
              </a:spcBef>
              <a:spcAft>
                <a:spcPts val="0"/>
              </a:spcAft>
              <a:buClrTx/>
              <a:buSzTx/>
              <a:buFontTx/>
              <a:buChar char="-"/>
              <a:tabLst/>
              <a:defRPr/>
            </a:pPr>
            <a:endParaRPr lang="en-CA" dirty="0"/>
          </a:p>
          <a:p>
            <a:pPr marL="171450" marR="0" lvl="0" indent="-171450" algn="l" defTabSz="914400" rtl="0" eaLnBrk="1" fontAlgn="base" latinLnBrk="0" hangingPunct="1">
              <a:lnSpc>
                <a:spcPct val="100000"/>
              </a:lnSpc>
              <a:spcBef>
                <a:spcPts val="0"/>
              </a:spcBef>
              <a:spcAft>
                <a:spcPts val="0"/>
              </a:spcAft>
              <a:buClrTx/>
              <a:buSzTx/>
              <a:buFontTx/>
              <a:buChar char="-"/>
              <a:tabLst/>
              <a:defRPr/>
            </a:pPr>
            <a:endParaRPr lang="en-CA" dirty="0"/>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CA" dirty="0"/>
              <a:t>The term “multitasking” usually has a negative connotation — a person who tries to do a lot of things and doesn’t succeed in anything of that is the best example. But here I want to talk about a bit different “multitasking”. Multitask learning is </a:t>
            </a:r>
            <a:r>
              <a:rPr lang="en-CA" b="1" dirty="0"/>
              <a:t>normal for humans</a:t>
            </a:r>
            <a:r>
              <a:rPr lang="en-CA" dirty="0"/>
              <a:t> (but maybe not multitasking </a:t>
            </a:r>
            <a:r>
              <a:rPr lang="en-CA" dirty="0" err="1"/>
              <a:t>haha</a:t>
            </a:r>
            <a:r>
              <a:rPr lang="en-CA" dirty="0"/>
              <a:t>)</a:t>
            </a:r>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CA" dirty="0"/>
              <a:t>In this image, my vision system can identify more than just my two cats, it can segment them from the image, estimate their moods, see the colour of their fur,  and a lot of other s</a:t>
            </a:r>
            <a:r>
              <a:rPr lang="en-CA" sz="1200" b="0" i="0" u="none" strike="noStrike" kern="1200" dirty="0">
                <a:solidFill>
                  <a:schemeClr val="tx1"/>
                </a:solidFill>
                <a:effectLst/>
                <a:latin typeface="+mn-lt"/>
                <a:ea typeface="+mn-ea"/>
                <a:cs typeface="+mn-cs"/>
              </a:rPr>
              <a:t>ignificant details that help enrich my understanding of the image. Some of the information that I used to identify my cats in the image can help me process other details like the type of cat they are.</a:t>
            </a:r>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CA" dirty="0"/>
              <a:t>If we had machine learning do this example, we would call it multi task learning. There are some benefits to this approach.</a:t>
            </a:r>
          </a:p>
          <a:p>
            <a:pPr marL="628650" marR="0" lvl="1" indent="-171450" algn="l" defTabSz="914400" rtl="0" eaLnBrk="1" fontAlgn="base" latinLnBrk="0" hangingPunct="1">
              <a:lnSpc>
                <a:spcPct val="100000"/>
              </a:lnSpc>
              <a:spcBef>
                <a:spcPts val="0"/>
              </a:spcBef>
              <a:spcAft>
                <a:spcPts val="0"/>
              </a:spcAft>
              <a:buClrTx/>
              <a:buSzTx/>
              <a:buFontTx/>
              <a:buChar char="-"/>
              <a:tabLst/>
              <a:defRPr/>
            </a:pPr>
            <a:r>
              <a:rPr lang="en-CA" dirty="0"/>
              <a:t>The more related tasks we are learning simultaneously, the more our model has to find a representation that captures all of the tasks and the less is our chance of overfitting on our original task. </a:t>
            </a:r>
          </a:p>
          <a:p>
            <a:pPr marL="628650" marR="0" lvl="1" indent="-171450" algn="l" defTabSz="914400" rtl="0" eaLnBrk="1" fontAlgn="base" latinLnBrk="0" hangingPunct="1">
              <a:lnSpc>
                <a:spcPct val="100000"/>
              </a:lnSpc>
              <a:spcBef>
                <a:spcPts val="0"/>
              </a:spcBef>
              <a:spcAft>
                <a:spcPts val="0"/>
              </a:spcAft>
              <a:buClrTx/>
              <a:buSzTx/>
              <a:buFontTx/>
              <a:buChar char="-"/>
              <a:tabLst/>
              <a:defRPr/>
            </a:pPr>
            <a:r>
              <a:rPr lang="en-CA" dirty="0"/>
              <a:t>when you train your model over an intersection of several tasks you push your learning algorithm to find a solution on a smaller area of representations on the intersection rather on a large area of a single task. It leads to faster and better convergence. It uses the domain information contained in the training signals of related tasks as an </a:t>
            </a:r>
            <a:r>
              <a:rPr lang="en-CA" dirty="0">
                <a:hlinkClick r:id="rId3" tooltip="Inductive bias"/>
              </a:rPr>
              <a:t>inductive bias</a:t>
            </a:r>
            <a:endParaRPr lang="en-CA" dirty="0"/>
          </a:p>
          <a:p>
            <a:pPr marL="628650" marR="0" lvl="1" indent="-171450" algn="l" defTabSz="914400" rtl="0" eaLnBrk="1" fontAlgn="base" latinLnBrk="0" hangingPunct="1">
              <a:lnSpc>
                <a:spcPct val="100000"/>
              </a:lnSpc>
              <a:spcBef>
                <a:spcPts val="0"/>
              </a:spcBef>
              <a:spcAft>
                <a:spcPts val="0"/>
              </a:spcAft>
              <a:buClrTx/>
              <a:buSzTx/>
              <a:buFontTx/>
              <a:buChar char="-"/>
              <a:tabLst/>
              <a:defRPr/>
            </a:pPr>
            <a:r>
              <a:rPr lang="en-CA" dirty="0"/>
              <a:t>if one feature is important for more than just one task, then most probably this feature is indeed very important and representative for your data</a:t>
            </a:r>
          </a:p>
          <a:p>
            <a:r>
              <a:rPr lang="en-CA" dirty="0"/>
              <a:t>- In summary: what is learned for each task can help other tasks be learned better</a:t>
            </a:r>
          </a:p>
          <a:p>
            <a:pPr marL="171450" indent="-171450" fontAlgn="base">
              <a:buFontTx/>
              <a:buChar char="-"/>
            </a:pPr>
            <a:endParaRPr lang="en-CA" dirty="0"/>
          </a:p>
          <a:p>
            <a:pPr marL="171450" indent="-171450" fontAlgn="base">
              <a:buFontTx/>
              <a:buChar char="-"/>
            </a:pPr>
            <a:endParaRPr lang="en-CA" dirty="0"/>
          </a:p>
          <a:p>
            <a:pPr fontAlgn="base"/>
            <a:r>
              <a:rPr lang="en-CA" dirty="0"/>
              <a:t>Typically, we train single model for some task. We then fine-tune and tweak these models until their performance no longer increases. While we can generally achieve acceptable performance this way, by being laser-focused on our single task, we ignore information that might help us do even better on the metric we care about. Specifically, this information comes from the training signals of related tasks. By sharing representations between related tasks, we can enable our model to generalize better on our original task. This approach is called Multi-Task Learning (MTL) and will be the topic of this blog post.</a:t>
            </a:r>
          </a:p>
          <a:p>
            <a:r>
              <a:rPr lang="en-CA" dirty="0"/>
              <a:t>MTL improves generalization by leveraging the domain-specific information contained in the training signals of related tasks - Rich Caruana</a:t>
            </a:r>
          </a:p>
          <a:p>
            <a:r>
              <a:rPr lang="en-CA" dirty="0"/>
              <a:t>We can motivate multi-task learning in different ways: Biologically, we can see multi-task learning as being inspired by human learning. If a task is very noisy or data is limited and high-dimensional, it can be difficult for a model to differentiate between relevant and irrelevant features. MTL can help the model focus its attention on those features that actually matter as other tasks will provide additional evidence for the relevance or irrelevance of those features. Attention focusing</a:t>
            </a:r>
          </a:p>
          <a:p>
            <a:r>
              <a:rPr lang="en-CA" dirty="0"/>
              <a:t>As different tasks have different noise patterns, a model that learns two tasks simultaneously is able to learn a more general representation. Learning just task </a:t>
            </a:r>
            <a:r>
              <a:rPr lang="en-CA" dirty="0" err="1"/>
              <a:t>Abears</a:t>
            </a:r>
            <a:r>
              <a:rPr lang="en-CA" dirty="0"/>
              <a:t> the risk of overfitting to task A, while learning </a:t>
            </a:r>
            <a:r>
              <a:rPr lang="en-CA" dirty="0" err="1"/>
              <a:t>Aand</a:t>
            </a:r>
            <a:r>
              <a:rPr lang="en-CA" dirty="0"/>
              <a:t> B jointly enables the model to obtain a better representation F through averaging the noise patterns. Implicit data augmentation</a:t>
            </a:r>
          </a:p>
          <a:p>
            <a:r>
              <a:rPr lang="en-CA" dirty="0"/>
              <a:t>Finally, MTL acts as a </a:t>
            </a:r>
            <a:r>
              <a:rPr lang="en-CA" dirty="0" err="1"/>
              <a:t>regularizer</a:t>
            </a:r>
            <a:r>
              <a:rPr lang="en-CA" dirty="0"/>
              <a:t> by introducing an inductive bias. As such, it reduces the risk of overfitting as well as the </a:t>
            </a:r>
            <a:r>
              <a:rPr lang="en-CA" dirty="0" err="1"/>
              <a:t>Rademacher</a:t>
            </a:r>
            <a:r>
              <a:rPr lang="en-CA" dirty="0"/>
              <a:t> complexity of the model, i.e. its ability to fit random noise. </a:t>
            </a:r>
            <a:r>
              <a:rPr lang="en-CA" b="1" dirty="0"/>
              <a:t>Representation bias:</a:t>
            </a:r>
            <a:r>
              <a:rPr lang="en-CA" dirty="0"/>
              <a:t> when you train your model over an intersection of several tasks you push your learning algorithm to find a solution on a smaller area of representations on the intersection rather on a large area of a single task. It leads to faster and better convergence. Regularization</a:t>
            </a:r>
          </a:p>
          <a:p>
            <a:r>
              <a:rPr lang="en-CA" b="1" dirty="0"/>
              <a:t>Feature selection double check:</a:t>
            </a:r>
            <a:r>
              <a:rPr lang="en-CA" dirty="0"/>
              <a:t> </a:t>
            </a:r>
          </a:p>
          <a:p>
            <a:endParaRPr lang="en-CA" dirty="0"/>
          </a:p>
          <a:p>
            <a:r>
              <a:rPr lang="en-CA" dirty="0"/>
              <a:t>However, we still do not have a good notion of when two tasks should be considered similar or related. Caruana (1998) defines two tasks to be similar if they use the same features to make a decision. Baxter (2000) argues only theoretically that related tasks share a common optimal hypothesis class, i.e. have the same inductive bias. </a:t>
            </a:r>
            <a:r>
              <a:rPr lang="en-CA" baseline="30000" dirty="0">
                <a:hlinkClick r:id="rId4"/>
              </a:rPr>
              <a:t>[54]</a:t>
            </a:r>
            <a:r>
              <a:rPr lang="en-CA" dirty="0"/>
              <a:t>propose that two tasks are F-related if the data for both tasks can be generated from a fixed probability distribution using a set of transformations F. While this allows to reason over tasks where different sensors collect data for the same classification problem, e.g. object recognition with data from cameras with different angles and lighting conditions, it is not applicable to tasks that do not deal with the same problem. </a:t>
            </a:r>
            <a:r>
              <a:rPr lang="en-CA" dirty="0" err="1"/>
              <a:t>Xue</a:t>
            </a:r>
            <a:r>
              <a:rPr lang="en-CA" dirty="0"/>
              <a:t> et al. (2007) finally argue that two tasks are similar if their classification boundaries, i.e. parameter vectors are close.</a:t>
            </a:r>
          </a:p>
          <a:p>
            <a:endParaRPr lang="en-CA" dirty="0"/>
          </a:p>
          <a:p>
            <a:r>
              <a:rPr lang="en-CA" dirty="0"/>
              <a:t>When I learn a new language, especially a related one, I use my knowledge of languages I already speak to make shortcuts. The process works the other way too - learning a new language can help you understand and speak your own better.</a:t>
            </a:r>
          </a:p>
          <a:p>
            <a:r>
              <a:rPr lang="en-CA" dirty="0"/>
              <a:t>Our brains learn to do multiple different tasks at the same time - we have the same brain architecture whether we are translating English to German or English to French. If we were to use a Machine Learning algorithm to do both of these tasks, we might call that ‘multi-task’ learning.</a:t>
            </a:r>
          </a:p>
          <a:p>
            <a:br>
              <a:rPr lang="en-CA" dirty="0"/>
            </a:br>
            <a:r>
              <a:rPr lang="en-CA" dirty="0"/>
              <a:t>Rich </a:t>
            </a:r>
            <a:r>
              <a:rPr lang="en-CA" dirty="0" err="1"/>
              <a:t>Curanana</a:t>
            </a:r>
            <a:r>
              <a:rPr lang="en-CA" dirty="0"/>
              <a:t> - Multitask Learning is an approach to </a:t>
            </a:r>
            <a:r>
              <a:rPr lang="en-CA" dirty="0">
                <a:hlinkClick r:id="rId5" tooltip="Inductive transfer"/>
              </a:rPr>
              <a:t>inductive transfer</a:t>
            </a:r>
            <a:r>
              <a:rPr lang="en-CA" dirty="0"/>
              <a:t> that improves </a:t>
            </a:r>
            <a:r>
              <a:rPr lang="en-CA" dirty="0">
                <a:hlinkClick r:id="rId6" tooltip="Generalization error"/>
              </a:rPr>
              <a:t>generalization</a:t>
            </a:r>
            <a:r>
              <a:rPr lang="en-CA" dirty="0"/>
              <a:t> by using the domain information contained in the training signals of related tasks as an </a:t>
            </a:r>
            <a:r>
              <a:rPr lang="en-CA" dirty="0">
                <a:hlinkClick r:id="rId3" tooltip="Inductive bias"/>
              </a:rPr>
              <a:t>inductive bias</a:t>
            </a:r>
            <a:r>
              <a:rPr lang="en-CA" dirty="0"/>
              <a:t>. It does this by learning tasks in parallel while using a shared </a:t>
            </a:r>
            <a:r>
              <a:rPr lang="en-CA" dirty="0">
                <a:hlinkClick r:id="rId7" tooltip="Representation learning"/>
              </a:rPr>
              <a:t>representation</a:t>
            </a:r>
            <a:r>
              <a:rPr lang="en-CA" dirty="0"/>
              <a:t>; what is learned for each task can help other tasks be learned better.</a:t>
            </a:r>
            <a:r>
              <a:rPr lang="en-CA" baseline="30000" dirty="0">
                <a:hlinkClick r:id="rId8"/>
              </a:rPr>
              <a:t>[</a:t>
            </a:r>
            <a:endParaRPr lang="en-CA" dirty="0"/>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11</a:t>
            </a:fld>
            <a:endParaRPr lang="en-US"/>
          </a:p>
        </p:txBody>
      </p:sp>
    </p:spTree>
    <p:extLst>
      <p:ext uri="{BB962C8B-B14F-4D97-AF65-F5344CB8AC3E}">
        <p14:creationId xmlns:p14="http://schemas.microsoft.com/office/powerpoint/2010/main" val="2325651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w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7.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blu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67267" y="2130426"/>
            <a:ext cx="8636000" cy="1470025"/>
          </a:xfrm>
        </p:spPr>
        <p:txBody>
          <a:bodyPr lIns="0" tIns="0" rIns="0" bIns="0" anchor="b"/>
          <a:lstStyle>
            <a:lvl1pPr algn="l">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67267" y="3886200"/>
            <a:ext cx="8534400" cy="1752600"/>
          </a:xfrm>
        </p:spPr>
        <p:txBody>
          <a:bodyPr lIns="0" tIns="0" rIns="0" bIns="0"/>
          <a:lstStyle>
            <a:lvl1pPr marL="0" indent="0" algn="l">
              <a:buNone/>
              <a:defRPr>
                <a:solidFill>
                  <a:schemeClr val="tx2">
                    <a:lumMod val="40000"/>
                    <a:lumOff val="6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67266" y="252797"/>
            <a:ext cx="1255836" cy="199792"/>
          </a:xfrm>
          <a:prstGeom prst="rect">
            <a:avLst/>
          </a:prstGeom>
        </p:spPr>
      </p:pic>
      <p:grpSp>
        <p:nvGrpSpPr>
          <p:cNvPr id="10" name="Group 9"/>
          <p:cNvGrpSpPr>
            <a:grpSpLocks noChangeAspect="1"/>
          </p:cNvGrpSpPr>
          <p:nvPr/>
        </p:nvGrpSpPr>
        <p:grpSpPr>
          <a:xfrm>
            <a:off x="9728553" y="250248"/>
            <a:ext cx="1881511" cy="138133"/>
            <a:chOff x="7339139" y="244639"/>
            <a:chExt cx="1370039" cy="100582"/>
          </a:xfrm>
        </p:grpSpPr>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39139" y="244639"/>
              <a:ext cx="351141" cy="100582"/>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7750384" y="251723"/>
              <a:ext cx="958794" cy="86415"/>
            </a:xfrm>
            <a:prstGeom prst="rect">
              <a:avLst/>
            </a:prstGeom>
          </p:spPr>
        </p:pic>
      </p:grpSp>
    </p:spTree>
    <p:extLst>
      <p:ext uri="{BB962C8B-B14F-4D97-AF65-F5344CB8AC3E}">
        <p14:creationId xmlns:p14="http://schemas.microsoft.com/office/powerpoint/2010/main" val="100438918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 blue ">
    <p:bg>
      <p:bgPr>
        <a:solidFill>
          <a:srgbClr val="004466"/>
        </a:solidFill>
        <a:effectLst/>
      </p:bgPr>
    </p:bg>
    <p:spTree>
      <p:nvGrpSpPr>
        <p:cNvPr id="1" name=""/>
        <p:cNvGrpSpPr/>
        <p:nvPr/>
      </p:nvGrpSpPr>
      <p:grpSpPr>
        <a:xfrm>
          <a:off x="0" y="0"/>
          <a:ext cx="0" cy="0"/>
          <a:chOff x="0" y="0"/>
          <a:chExt cx="0" cy="0"/>
        </a:xfrm>
      </p:grpSpPr>
      <p:sp>
        <p:nvSpPr>
          <p:cNvPr id="14" name="Rectangle 13"/>
          <p:cNvSpPr/>
          <p:nvPr/>
        </p:nvSpPr>
        <p:spPr>
          <a:xfrm>
            <a:off x="0" y="-18473"/>
            <a:ext cx="12192000" cy="152148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a:noFill/>
              </a:ln>
            </a:endParaRPr>
          </a:p>
        </p:txBody>
      </p:sp>
      <p:sp>
        <p:nvSpPr>
          <p:cNvPr id="2" name="Title 1"/>
          <p:cNvSpPr>
            <a:spLocks noGrp="1"/>
          </p:cNvSpPr>
          <p:nvPr>
            <p:ph type="title"/>
          </p:nvPr>
        </p:nvSpPr>
        <p:spPr>
          <a:xfrm>
            <a:off x="568328" y="341812"/>
            <a:ext cx="10917241" cy="1004585"/>
          </a:xfrm>
        </p:spPr>
        <p:txBody>
          <a:bodyPr/>
          <a:lstStyle>
            <a:lvl1pPr>
              <a:defRPr>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C8815BE7-33BD-4156-87D0-4F3D74C8931E}" type="slidenum">
              <a:rPr lang="en-CA" smtClean="0"/>
              <a:t>‹#›</a:t>
            </a:fld>
            <a:endParaRPr lang="en-CA"/>
          </a:p>
        </p:txBody>
      </p:sp>
      <p:sp>
        <p:nvSpPr>
          <p:cNvPr id="6" name="Picture Placeholder 5"/>
          <p:cNvSpPr>
            <a:spLocks noGrp="1"/>
          </p:cNvSpPr>
          <p:nvPr>
            <p:ph type="pic" sz="quarter" idx="12"/>
          </p:nvPr>
        </p:nvSpPr>
        <p:spPr>
          <a:xfrm>
            <a:off x="567267" y="1909233"/>
            <a:ext cx="10918303" cy="4082648"/>
          </a:xfrm>
        </p:spPr>
        <p:txBody>
          <a:bodyPr anchor="ctr"/>
          <a:lstStyle>
            <a:lvl1pPr algn="ctr">
              <a:defRPr>
                <a:solidFill>
                  <a:schemeClr val="bg1">
                    <a:lumMod val="75000"/>
                  </a:schemeClr>
                </a:solidFill>
              </a:defRPr>
            </a:lvl1pPr>
          </a:lstStyle>
          <a:p>
            <a:r>
              <a:rPr lang="en-US"/>
              <a:t>Click icon to add picture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3" name="Footer Placeholder 2"/>
          <p:cNvSpPr>
            <a:spLocks noGrp="1"/>
          </p:cNvSpPr>
          <p:nvPr>
            <p:ph type="ftr" sz="quarter" idx="13"/>
          </p:nvPr>
        </p:nvSpPr>
        <p:spPr/>
        <p:txBody>
          <a:bodyPr/>
          <a:lstStyle>
            <a:lvl1pPr>
              <a:defRPr>
                <a:solidFill>
                  <a:schemeClr val="bg1"/>
                </a:solidFill>
              </a:defRPr>
            </a:lvl1pPr>
          </a:lstStyle>
          <a:p>
            <a:endParaRPr lang="en-CA"/>
          </a:p>
        </p:txBody>
      </p:sp>
    </p:spTree>
    <p:extLst>
      <p:ext uri="{BB962C8B-B14F-4D97-AF65-F5344CB8AC3E}">
        <p14:creationId xmlns:p14="http://schemas.microsoft.com/office/powerpoint/2010/main" val="9954205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with caption - blu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92000" cy="6858000"/>
          </a:xfrm>
        </p:spPr>
        <p:txBody>
          <a:bodyPr anchor="ctr">
            <a:normAutofit/>
          </a:bodyPr>
          <a:lstStyle>
            <a:lvl1pPr marL="0" indent="0" algn="ctr">
              <a:buNone/>
              <a:defRPr sz="1867">
                <a:solidFill>
                  <a:schemeClr val="bg1">
                    <a:lumMod val="75000"/>
                  </a:schemeClr>
                </a:solidFil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2" name="Title 1"/>
          <p:cNvSpPr>
            <a:spLocks noGrp="1"/>
          </p:cNvSpPr>
          <p:nvPr>
            <p:ph type="title" hasCustomPrompt="1"/>
          </p:nvPr>
        </p:nvSpPr>
        <p:spPr>
          <a:xfrm>
            <a:off x="1166746" y="1560577"/>
            <a:ext cx="2704663" cy="3533804"/>
          </a:xfrm>
        </p:spPr>
        <p:txBody>
          <a:bodyPr anchor="ctr">
            <a:normAutofit/>
          </a:bodyPr>
          <a:lstStyle>
            <a:lvl1pPr algn="l">
              <a:defRPr sz="2667" b="1">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8815BE7-33BD-4156-87D0-4F3D74C8931E}" type="slidenum">
              <a:rPr lang="en-CA" smtClean="0"/>
              <a:t>‹#›</a:t>
            </a:fld>
            <a:endParaRPr lang="en-CA"/>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4" name="Footer Placeholder 3"/>
          <p:cNvSpPr>
            <a:spLocks noGrp="1"/>
          </p:cNvSpPr>
          <p:nvPr>
            <p:ph type="ftr" sz="quarter" idx="13"/>
          </p:nvPr>
        </p:nvSpPr>
        <p:spPr/>
        <p:txBody>
          <a:bodyPr/>
          <a:lstStyle>
            <a:lvl1pPr>
              <a:defRPr>
                <a:solidFill>
                  <a:schemeClr val="bg1"/>
                </a:solidFill>
              </a:defRPr>
            </a:lvl1pPr>
          </a:lstStyle>
          <a:p>
            <a:endParaRPr lang="en-CA"/>
          </a:p>
        </p:txBody>
      </p:sp>
    </p:spTree>
    <p:extLst>
      <p:ext uri="{BB962C8B-B14F-4D97-AF65-F5344CB8AC3E}">
        <p14:creationId xmlns:p14="http://schemas.microsoft.com/office/powerpoint/2010/main" val="41769303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 blu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92000" cy="6858000"/>
          </a:xfrm>
        </p:spPr>
        <p:txBody>
          <a:bodyPr anchor="ctr">
            <a:normAutofit/>
          </a:bodyPr>
          <a:lstStyle>
            <a:lvl1pPr marL="0" indent="0" algn="ctr">
              <a:buNone/>
              <a:defRPr sz="1867">
                <a:solidFill>
                  <a:schemeClr val="bg1">
                    <a:lumMod val="75000"/>
                  </a:schemeClr>
                </a:solidFil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8815BE7-33BD-4156-87D0-4F3D74C8931E}" type="slidenum">
              <a:rPr lang="en-CA" smtClean="0"/>
              <a:t>‹#›</a:t>
            </a:fld>
            <a:endParaRPr lang="en-CA"/>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2" name="Footer Placeholder 1"/>
          <p:cNvSpPr>
            <a:spLocks noGrp="1"/>
          </p:cNvSpPr>
          <p:nvPr>
            <p:ph type="ftr" sz="quarter" idx="13"/>
          </p:nvPr>
        </p:nvSpPr>
        <p:spPr/>
        <p:txBody>
          <a:bodyPr/>
          <a:lstStyle>
            <a:lvl1pPr>
              <a:defRPr>
                <a:solidFill>
                  <a:schemeClr val="bg1"/>
                </a:solidFill>
              </a:defRPr>
            </a:lvl1pPr>
          </a:lstStyle>
          <a:p>
            <a:endParaRPr lang="en-CA"/>
          </a:p>
        </p:txBody>
      </p:sp>
    </p:spTree>
    <p:extLst>
      <p:ext uri="{BB962C8B-B14F-4D97-AF65-F5344CB8AC3E}">
        <p14:creationId xmlns:p14="http://schemas.microsoft.com/office/powerpoint/2010/main" val="323054885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 blue ">
    <p:bg>
      <p:bgPr>
        <a:solidFill>
          <a:srgbClr val="004466"/>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1"/>
                </a:solidFill>
              </a:defRPr>
            </a:lvl1pPr>
          </a:lstStyle>
          <a:p>
            <a:fld id="{C8815BE7-33BD-4156-87D0-4F3D74C8931E}" type="slidenum">
              <a:rPr lang="en-CA" smtClean="0"/>
              <a:t>‹#›</a:t>
            </a:fld>
            <a:endParaRPr lang="en-CA"/>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endParaRPr lang="en-CA"/>
          </a:p>
        </p:txBody>
      </p:sp>
    </p:spTree>
    <p:extLst>
      <p:ext uri="{BB962C8B-B14F-4D97-AF65-F5344CB8AC3E}">
        <p14:creationId xmlns:p14="http://schemas.microsoft.com/office/powerpoint/2010/main" val="272372557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
    <p:bg>
      <p:bgPr>
        <a:solidFill>
          <a:srgbClr val="004466"/>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8815BE7-33BD-4156-87D0-4F3D74C8931E}" type="slidenum">
              <a:rPr lang="en-CA" smtClean="0"/>
              <a:t>‹#›</a:t>
            </a:fld>
            <a:endParaRPr lang="en-CA"/>
          </a:p>
        </p:txBody>
      </p:sp>
      <p:sp>
        <p:nvSpPr>
          <p:cNvPr id="3" name="Media Placeholder 2"/>
          <p:cNvSpPr>
            <a:spLocks noGrp="1"/>
          </p:cNvSpPr>
          <p:nvPr>
            <p:ph type="media" sz="quarter" idx="12"/>
          </p:nvPr>
        </p:nvSpPr>
        <p:spPr>
          <a:xfrm>
            <a:off x="0" y="0"/>
            <a:ext cx="12192000" cy="6858000"/>
          </a:xfrm>
        </p:spPr>
        <p:txBody>
          <a:bodyPr anchor="ctr"/>
          <a:lstStyle>
            <a:lvl1pPr algn="ctr">
              <a:defRPr>
                <a:solidFill>
                  <a:schemeClr val="tx2">
                    <a:lumMod val="40000"/>
                    <a:lumOff val="60000"/>
                  </a:schemeClr>
                </a:solidFill>
              </a:defRPr>
            </a:lvl1pPr>
          </a:lstStyle>
          <a:p>
            <a:r>
              <a:rPr lang="en-US"/>
              <a:t>Click icon to add media</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2" name="Footer Placeholder 1"/>
          <p:cNvSpPr>
            <a:spLocks noGrp="1"/>
          </p:cNvSpPr>
          <p:nvPr>
            <p:ph type="ftr" sz="quarter" idx="13"/>
          </p:nvPr>
        </p:nvSpPr>
        <p:spPr/>
        <p:txBody>
          <a:bodyPr/>
          <a:lstStyle>
            <a:lvl1pPr>
              <a:defRPr>
                <a:solidFill>
                  <a:schemeClr val="bg1"/>
                </a:solidFill>
              </a:defRPr>
            </a:lvl1pPr>
          </a:lstStyle>
          <a:p>
            <a:endParaRPr lang="en-CA"/>
          </a:p>
        </p:txBody>
      </p:sp>
    </p:spTree>
    <p:extLst>
      <p:ext uri="{BB962C8B-B14F-4D97-AF65-F5344CB8AC3E}">
        <p14:creationId xmlns:p14="http://schemas.microsoft.com/office/powerpoint/2010/main" val="285833497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2669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End - blu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67267" y="2274849"/>
            <a:ext cx="7523788" cy="1470025"/>
          </a:xfrm>
        </p:spPr>
        <p:txBody>
          <a:bodyPr lIns="0" tIns="0" rIns="0" bIns="0" anchor="b">
            <a:noAutofit/>
          </a:bodyPr>
          <a:lstStyle>
            <a:lvl1pPr algn="l">
              <a:defRPr sz="53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67267" y="3886200"/>
            <a:ext cx="6905791" cy="1752600"/>
          </a:xfrm>
        </p:spPr>
        <p:txBody>
          <a:bodyPr lIns="0" tIns="0" rIns="0" bIns="0">
            <a:noAutofit/>
          </a:bodyPr>
          <a:lstStyle>
            <a:lvl1pPr marL="0" indent="0" algn="l">
              <a:buNone/>
              <a:defRPr sz="1867"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67266" y="252797"/>
            <a:ext cx="1255836" cy="199792"/>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2102" y="258440"/>
            <a:ext cx="2068983" cy="188507"/>
          </a:xfrm>
          <a:prstGeom prst="rect">
            <a:avLst/>
          </a:prstGeom>
        </p:spPr>
      </p:pic>
    </p:spTree>
    <p:extLst>
      <p:ext uri="{BB962C8B-B14F-4D97-AF65-F5344CB8AC3E}">
        <p14:creationId xmlns:p14="http://schemas.microsoft.com/office/powerpoint/2010/main" val="385133966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B9D0C54-D63C-CD48-A3EF-973E521228B3}" type="datetime1">
              <a:rPr lang="en-CA" smtClean="0"/>
              <a:t>2019-05-12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777339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1DDD642-24E6-A943-ACE8-EF8CD9832DDB}" type="datetime1">
              <a:rPr lang="en-CA" smtClean="0"/>
              <a:t>2019-05-12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587444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621F6BC-7340-144B-8920-6E01CEAF0ADC}" type="datetime1">
              <a:rPr lang="en-CA" smtClean="0"/>
              <a:t>2019-05-12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2097738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verview / Agenda - blue ">
    <p:bg>
      <p:bgPr>
        <a:solidFill>
          <a:srgbClr val="004466"/>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C8815BE7-33BD-4156-87D0-4F3D74C8931E}" type="slidenum">
              <a:rPr lang="en-CA" smtClean="0"/>
              <a:t>‹#›</a:t>
            </a:fld>
            <a:endParaRPr lang="en-CA"/>
          </a:p>
        </p:txBody>
      </p:sp>
      <p:sp>
        <p:nvSpPr>
          <p:cNvPr id="7" name="Text Placeholder 6"/>
          <p:cNvSpPr>
            <a:spLocks noGrp="1"/>
          </p:cNvSpPr>
          <p:nvPr>
            <p:ph type="body" sz="quarter" idx="13"/>
          </p:nvPr>
        </p:nvSpPr>
        <p:spPr>
          <a:xfrm>
            <a:off x="573618" y="387351"/>
            <a:ext cx="8968316" cy="5969000"/>
          </a:xfrm>
        </p:spPr>
        <p:txBody>
          <a:bodyPr anchor="ctr"/>
          <a:lstStyle>
            <a:lvl1pPr marL="457189" indent="-457189">
              <a:spcBef>
                <a:spcPts val="800"/>
              </a:spcBef>
              <a:spcAft>
                <a:spcPts val="0"/>
              </a:spcAft>
              <a:buClr>
                <a:schemeClr val="bg1"/>
              </a:buClr>
              <a:buFont typeface="+mj-lt"/>
              <a:buAutoNum type="arabicPeriod"/>
              <a:defRPr sz="21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2" name="Footer Placeholder 1"/>
          <p:cNvSpPr>
            <a:spLocks noGrp="1"/>
          </p:cNvSpPr>
          <p:nvPr>
            <p:ph type="ftr" sz="quarter" idx="14"/>
          </p:nvPr>
        </p:nvSpPr>
        <p:spPr/>
        <p:txBody>
          <a:bodyPr/>
          <a:lstStyle>
            <a:lvl1pPr>
              <a:defRPr>
                <a:solidFill>
                  <a:schemeClr val="bg1"/>
                </a:solidFill>
              </a:defRPr>
            </a:lvl1pPr>
          </a:lstStyle>
          <a:p>
            <a:endParaRPr lang="en-CA"/>
          </a:p>
        </p:txBody>
      </p:sp>
    </p:spTree>
    <p:extLst>
      <p:ext uri="{BB962C8B-B14F-4D97-AF65-F5344CB8AC3E}">
        <p14:creationId xmlns:p14="http://schemas.microsoft.com/office/powerpoint/2010/main" val="383558379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 blue ">
    <p:bg>
      <p:bgPr>
        <a:solidFill>
          <a:srgbClr val="004466"/>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8685" y="0"/>
            <a:ext cx="2445324" cy="6858000"/>
          </a:xfrm>
          <a:prstGeom prst="rect">
            <a:avLst/>
          </a:prstGeom>
        </p:spPr>
      </p:pic>
      <p:sp>
        <p:nvSpPr>
          <p:cNvPr id="2" name="Title 1"/>
          <p:cNvSpPr>
            <a:spLocks noGrp="1"/>
          </p:cNvSpPr>
          <p:nvPr>
            <p:ph type="title"/>
          </p:nvPr>
        </p:nvSpPr>
        <p:spPr>
          <a:xfrm>
            <a:off x="567268" y="1524213"/>
            <a:ext cx="8636001" cy="2073371"/>
          </a:xfrm>
        </p:spPr>
        <p:txBody>
          <a:bodyPr lIns="0" tIns="0" rIns="0" bIns="0" anchor="b">
            <a:noAutofit/>
          </a:bodyPr>
          <a:lstStyle>
            <a:lvl1pPr algn="l">
              <a:defRPr sz="3733"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67268" y="3739323"/>
            <a:ext cx="8636001" cy="1500187"/>
          </a:xfrm>
        </p:spPr>
        <p:txBody>
          <a:bodyPr lIns="0" tIns="0" rIns="0" bIns="0" anchor="t">
            <a:noAutofit/>
          </a:bodyPr>
          <a:lstStyle>
            <a:lvl1pPr marL="0" indent="0">
              <a:buNone/>
              <a:defRPr sz="2267">
                <a:solidFill>
                  <a:schemeClr val="tx2">
                    <a:lumMod val="40000"/>
                    <a:lumOff val="60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8815BE7-33BD-4156-87D0-4F3D74C8931E}" type="slidenum">
              <a:rPr lang="en-CA" smtClean="0"/>
              <a:t>‹#›</a:t>
            </a:fld>
            <a:endParaRPr lang="en-CA"/>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4" name="Footer Placeholder 3"/>
          <p:cNvSpPr>
            <a:spLocks noGrp="1"/>
          </p:cNvSpPr>
          <p:nvPr>
            <p:ph type="ftr" sz="quarter" idx="13"/>
          </p:nvPr>
        </p:nvSpPr>
        <p:spPr/>
        <p:txBody>
          <a:bodyPr/>
          <a:lstStyle>
            <a:lvl1pPr>
              <a:defRPr>
                <a:solidFill>
                  <a:schemeClr val="bg1"/>
                </a:solidFill>
              </a:defRPr>
            </a:lvl1pPr>
          </a:lstStyle>
          <a:p>
            <a:endParaRPr lang="en-CA"/>
          </a:p>
        </p:txBody>
      </p:sp>
    </p:spTree>
    <p:extLst>
      <p:ext uri="{BB962C8B-B14F-4D97-AF65-F5344CB8AC3E}">
        <p14:creationId xmlns:p14="http://schemas.microsoft.com/office/powerpoint/2010/main" val="299143314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 blue">
    <p:spTree>
      <p:nvGrpSpPr>
        <p:cNvPr id="1" name=""/>
        <p:cNvGrpSpPr/>
        <p:nvPr/>
      </p:nvGrpSpPr>
      <p:grpSpPr>
        <a:xfrm>
          <a:off x="0" y="0"/>
          <a:ext cx="0" cy="0"/>
          <a:chOff x="0" y="0"/>
          <a:chExt cx="0" cy="0"/>
        </a:xfrm>
      </p:grpSpPr>
      <p:sp>
        <p:nvSpPr>
          <p:cNvPr id="16" name="Rectangle 15"/>
          <p:cNvSpPr/>
          <p:nvPr/>
        </p:nvSpPr>
        <p:spPr>
          <a:xfrm>
            <a:off x="0" y="1"/>
            <a:ext cx="12192000" cy="152148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a:noFill/>
              </a:ln>
            </a:endParaRPr>
          </a:p>
        </p:txBody>
      </p:sp>
      <p:sp>
        <p:nvSpPr>
          <p:cNvPr id="2" name="Title 1"/>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8815BE7-33BD-4156-87D0-4F3D74C8931E}" type="slidenum">
              <a:rPr lang="en-CA" smtClean="0"/>
              <a:t>‹#›</a:t>
            </a:fld>
            <a:endParaRPr lang="en-CA"/>
          </a:p>
        </p:txBody>
      </p:sp>
      <p:sp>
        <p:nvSpPr>
          <p:cNvPr id="5" name="Text Placeholder 4"/>
          <p:cNvSpPr>
            <a:spLocks noGrp="1"/>
          </p:cNvSpPr>
          <p:nvPr>
            <p:ph type="body" sz="quarter" idx="13"/>
          </p:nvPr>
        </p:nvSpPr>
        <p:spPr>
          <a:xfrm>
            <a:off x="573618" y="1907118"/>
            <a:ext cx="9190567" cy="398356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1537" y="0"/>
            <a:ext cx="3842275" cy="6858000"/>
          </a:xfrm>
          <a:prstGeom prst="rect">
            <a:avLst/>
          </a:prstGeom>
        </p:spPr>
      </p:pic>
      <p:sp>
        <p:nvSpPr>
          <p:cNvPr id="3" name="Footer Placeholder 2"/>
          <p:cNvSpPr>
            <a:spLocks noGrp="1"/>
          </p:cNvSpPr>
          <p:nvPr>
            <p:ph type="ftr" sz="quarter" idx="14"/>
          </p:nvPr>
        </p:nvSpPr>
        <p:spPr/>
        <p:txBody>
          <a:bodyPr/>
          <a:lstStyle/>
          <a:p>
            <a:endParaRPr lang="en-CA"/>
          </a:p>
        </p:txBody>
      </p:sp>
    </p:spTree>
    <p:extLst>
      <p:ext uri="{BB962C8B-B14F-4D97-AF65-F5344CB8AC3E}">
        <p14:creationId xmlns:p14="http://schemas.microsoft.com/office/powerpoint/2010/main" val="421159149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 picture - blue ">
    <p:spTree>
      <p:nvGrpSpPr>
        <p:cNvPr id="1" name=""/>
        <p:cNvGrpSpPr/>
        <p:nvPr/>
      </p:nvGrpSpPr>
      <p:grpSpPr>
        <a:xfrm>
          <a:off x="0" y="0"/>
          <a:ext cx="0" cy="0"/>
          <a:chOff x="0" y="0"/>
          <a:chExt cx="0" cy="0"/>
        </a:xfrm>
      </p:grpSpPr>
      <p:sp>
        <p:nvSpPr>
          <p:cNvPr id="16" name="Rectangle 15"/>
          <p:cNvSpPr/>
          <p:nvPr/>
        </p:nvSpPr>
        <p:spPr>
          <a:xfrm>
            <a:off x="0" y="1"/>
            <a:ext cx="12192000" cy="152148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a:noFill/>
              </a:ln>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1537" y="0"/>
            <a:ext cx="3842275" cy="6858000"/>
          </a:xfrm>
          <a:prstGeom prst="rect">
            <a:avLst/>
          </a:prstGeom>
        </p:spPr>
      </p:pic>
      <p:sp>
        <p:nvSpPr>
          <p:cNvPr id="2" name="Title 1"/>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8815BE7-33BD-4156-87D0-4F3D74C8931E}" type="slidenum">
              <a:rPr lang="en-CA" smtClean="0"/>
              <a:t>‹#›</a:t>
            </a:fld>
            <a:endParaRPr lang="en-CA"/>
          </a:p>
        </p:txBody>
      </p:sp>
      <p:sp>
        <p:nvSpPr>
          <p:cNvPr id="8" name="Picture Placeholder 10"/>
          <p:cNvSpPr>
            <a:spLocks noGrp="1" noChangeAspect="1"/>
          </p:cNvSpPr>
          <p:nvPr>
            <p:ph type="pic" sz="quarter" idx="13"/>
          </p:nvPr>
        </p:nvSpPr>
        <p:spPr>
          <a:xfrm>
            <a:off x="8248913" y="2188001"/>
            <a:ext cx="3413760" cy="3413760"/>
          </a:xfrm>
          <a:prstGeom prst="ellipse">
            <a:avLst/>
          </a:prstGeom>
        </p:spPr>
        <p:txBody>
          <a:bodyPr anchor="ctr"/>
          <a:lstStyle>
            <a:lvl1pPr algn="ctr">
              <a:defRPr>
                <a:solidFill>
                  <a:schemeClr val="bg1">
                    <a:lumMod val="75000"/>
                  </a:schemeClr>
                </a:solidFill>
              </a:defRPr>
            </a:lvl1pPr>
          </a:lstStyle>
          <a:p>
            <a:r>
              <a:rPr lang="en-US"/>
              <a:t>Click icon to add picture</a:t>
            </a:r>
            <a:endParaRPr lang="en-US" dirty="0"/>
          </a:p>
        </p:txBody>
      </p:sp>
      <p:sp>
        <p:nvSpPr>
          <p:cNvPr id="5" name="Text Placeholder 4"/>
          <p:cNvSpPr>
            <a:spLocks noGrp="1"/>
          </p:cNvSpPr>
          <p:nvPr>
            <p:ph type="body" sz="quarter" idx="14"/>
          </p:nvPr>
        </p:nvSpPr>
        <p:spPr>
          <a:xfrm>
            <a:off x="573617" y="1907118"/>
            <a:ext cx="7135283" cy="396451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3" name="Footer Placeholder 2"/>
          <p:cNvSpPr>
            <a:spLocks noGrp="1"/>
          </p:cNvSpPr>
          <p:nvPr>
            <p:ph type="ftr" sz="quarter" idx="15"/>
          </p:nvPr>
        </p:nvSpPr>
        <p:spPr/>
        <p:txBody>
          <a:bodyPr/>
          <a:lstStyle/>
          <a:p>
            <a:endParaRPr lang="en-CA"/>
          </a:p>
        </p:txBody>
      </p:sp>
    </p:spTree>
    <p:extLst>
      <p:ext uri="{BB962C8B-B14F-4D97-AF65-F5344CB8AC3E}">
        <p14:creationId xmlns:p14="http://schemas.microsoft.com/office/powerpoint/2010/main" val="348877282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no curved lines - blue">
    <p:spTree>
      <p:nvGrpSpPr>
        <p:cNvPr id="1" name=""/>
        <p:cNvGrpSpPr/>
        <p:nvPr/>
      </p:nvGrpSpPr>
      <p:grpSpPr>
        <a:xfrm>
          <a:off x="0" y="0"/>
          <a:ext cx="0" cy="0"/>
          <a:chOff x="0" y="0"/>
          <a:chExt cx="0" cy="0"/>
        </a:xfrm>
      </p:grpSpPr>
      <p:sp>
        <p:nvSpPr>
          <p:cNvPr id="13" name="Rectangle 12"/>
          <p:cNvSpPr/>
          <p:nvPr/>
        </p:nvSpPr>
        <p:spPr>
          <a:xfrm>
            <a:off x="0" y="1"/>
            <a:ext cx="12192000" cy="152148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a:noFill/>
              </a:ln>
            </a:endParaRPr>
          </a:p>
        </p:txBody>
      </p:sp>
      <p:sp>
        <p:nvSpPr>
          <p:cNvPr id="2" name="Title 1"/>
          <p:cNvSpPr>
            <a:spLocks noGrp="1"/>
          </p:cNvSpPr>
          <p:nvPr>
            <p:ph type="title"/>
          </p:nvPr>
        </p:nvSpPr>
        <p:spPr>
          <a:xfrm>
            <a:off x="568327" y="341812"/>
            <a:ext cx="10913292" cy="1004585"/>
          </a:xfrm>
        </p:spPr>
        <p:txBody>
          <a:bodyPr/>
          <a:lstStyle>
            <a:lvl1pPr>
              <a:defRPr>
                <a:solidFill>
                  <a:schemeClr val="accent2"/>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8815BE7-33BD-4156-87D0-4F3D74C8931E}" type="slidenum">
              <a:rPr lang="en-CA" smtClean="0"/>
              <a:t>‹#›</a:t>
            </a:fld>
            <a:endParaRPr lang="en-CA"/>
          </a:p>
        </p:txBody>
      </p:sp>
      <p:sp>
        <p:nvSpPr>
          <p:cNvPr id="10" name="Text Placeholder 9"/>
          <p:cNvSpPr>
            <a:spLocks noGrp="1"/>
          </p:cNvSpPr>
          <p:nvPr>
            <p:ph type="body" sz="quarter" idx="12"/>
          </p:nvPr>
        </p:nvSpPr>
        <p:spPr>
          <a:xfrm>
            <a:off x="571019" y="1909234"/>
            <a:ext cx="10914551" cy="3964517"/>
          </a:xfrm>
        </p:spPr>
        <p:txBody>
          <a:bodyPr/>
          <a:lstStyle>
            <a:lvl1pPr>
              <a:lnSpc>
                <a:spcPct val="100000"/>
              </a:lnSpc>
              <a:defRPr>
                <a:solidFill>
                  <a:schemeClr val="tx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3" name="Footer Placeholder 2"/>
          <p:cNvSpPr>
            <a:spLocks noGrp="1"/>
          </p:cNvSpPr>
          <p:nvPr>
            <p:ph type="ftr" sz="quarter" idx="13"/>
          </p:nvPr>
        </p:nvSpPr>
        <p:spPr/>
        <p:txBody>
          <a:bodyPr/>
          <a:lstStyle/>
          <a:p>
            <a:endParaRPr lang="en-CA"/>
          </a:p>
        </p:txBody>
      </p:sp>
    </p:spTree>
    <p:extLst>
      <p:ext uri="{BB962C8B-B14F-4D97-AF65-F5344CB8AC3E}">
        <p14:creationId xmlns:p14="http://schemas.microsoft.com/office/powerpoint/2010/main" val="419771162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 blue ">
    <p:bg>
      <p:bgPr>
        <a:solidFill>
          <a:srgbClr val="004466"/>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8685" y="0"/>
            <a:ext cx="2445324" cy="6858000"/>
          </a:xfrm>
          <a:prstGeom prst="rect">
            <a:avLst/>
          </a:prstGeom>
        </p:spPr>
      </p:pic>
      <p:sp>
        <p:nvSpPr>
          <p:cNvPr id="16" name="Rectangle 15"/>
          <p:cNvSpPr/>
          <p:nvPr/>
        </p:nvSpPr>
        <p:spPr>
          <a:xfrm>
            <a:off x="0" y="1"/>
            <a:ext cx="12192000" cy="152148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a:noFill/>
              </a:ln>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C8815BE7-33BD-4156-87D0-4F3D74C8931E}" type="slidenum">
              <a:rPr lang="en-CA" smtClean="0"/>
              <a:t>‹#›</a:t>
            </a:fld>
            <a:endParaRPr lang="en-CA"/>
          </a:p>
        </p:txBody>
      </p:sp>
      <p:sp>
        <p:nvSpPr>
          <p:cNvPr id="10" name="Text Placeholder 9"/>
          <p:cNvSpPr>
            <a:spLocks noGrp="1"/>
          </p:cNvSpPr>
          <p:nvPr>
            <p:ph type="body" sz="quarter" idx="12"/>
          </p:nvPr>
        </p:nvSpPr>
        <p:spPr>
          <a:xfrm>
            <a:off x="571021" y="1909234"/>
            <a:ext cx="9182580" cy="3964517"/>
          </a:xfrm>
        </p:spPr>
        <p:txBody>
          <a:bodyPr/>
          <a:lstStyle>
            <a:lvl1pPr>
              <a:lnSpc>
                <a:spcPct val="100000"/>
              </a:lnSpc>
              <a:defRPr>
                <a:solidFill>
                  <a:schemeClr val="tx2">
                    <a:lumMod val="40000"/>
                    <a:lumOff val="60000"/>
                  </a:schemeClr>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3" name="Footer Placeholder 2"/>
          <p:cNvSpPr>
            <a:spLocks noGrp="1"/>
          </p:cNvSpPr>
          <p:nvPr>
            <p:ph type="ftr" sz="quarter" idx="13"/>
          </p:nvPr>
        </p:nvSpPr>
        <p:spPr/>
        <p:txBody>
          <a:bodyPr/>
          <a:lstStyle>
            <a:lvl1pPr>
              <a:defRPr>
                <a:solidFill>
                  <a:schemeClr val="bg1"/>
                </a:solidFill>
              </a:defRPr>
            </a:lvl1pPr>
          </a:lstStyle>
          <a:p>
            <a:endParaRPr lang="en-CA"/>
          </a:p>
        </p:txBody>
      </p:sp>
    </p:spTree>
    <p:extLst>
      <p:ext uri="{BB962C8B-B14F-4D97-AF65-F5344CB8AC3E}">
        <p14:creationId xmlns:p14="http://schemas.microsoft.com/office/powerpoint/2010/main" val="17557727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 picture - blue">
    <p:bg>
      <p:bgPr>
        <a:solidFill>
          <a:srgbClr val="004466"/>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8685" y="0"/>
            <a:ext cx="2445324" cy="6858000"/>
          </a:xfrm>
          <a:prstGeom prst="rect">
            <a:avLst/>
          </a:prstGeom>
        </p:spPr>
      </p:pic>
      <p:sp>
        <p:nvSpPr>
          <p:cNvPr id="16" name="Rectangle 15"/>
          <p:cNvSpPr/>
          <p:nvPr/>
        </p:nvSpPr>
        <p:spPr>
          <a:xfrm>
            <a:off x="0" y="1"/>
            <a:ext cx="12192000" cy="152148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a:noFill/>
              </a:ln>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C8815BE7-33BD-4156-87D0-4F3D74C8931E}" type="slidenum">
              <a:rPr lang="en-CA" smtClean="0"/>
              <a:t>‹#›</a:t>
            </a:fld>
            <a:endParaRPr lang="en-CA"/>
          </a:p>
        </p:txBody>
      </p:sp>
      <p:sp>
        <p:nvSpPr>
          <p:cNvPr id="10" name="Text Placeholder 9"/>
          <p:cNvSpPr>
            <a:spLocks noGrp="1"/>
          </p:cNvSpPr>
          <p:nvPr>
            <p:ph type="body" sz="quarter" idx="12"/>
          </p:nvPr>
        </p:nvSpPr>
        <p:spPr>
          <a:xfrm>
            <a:off x="571021" y="1909234"/>
            <a:ext cx="7499092" cy="3964517"/>
          </a:xfrm>
        </p:spPr>
        <p:txBody>
          <a:bodyPr/>
          <a:lstStyle>
            <a:lvl1pPr>
              <a:lnSpc>
                <a:spcPct val="100000"/>
              </a:lnSpc>
              <a:defRPr>
                <a:solidFill>
                  <a:schemeClr val="tx2">
                    <a:lumMod val="40000"/>
                    <a:lumOff val="60000"/>
                  </a:schemeClr>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10"/>
          <p:cNvSpPr>
            <a:spLocks noGrp="1" noChangeAspect="1"/>
          </p:cNvSpPr>
          <p:nvPr>
            <p:ph type="pic" sz="quarter" idx="13"/>
          </p:nvPr>
        </p:nvSpPr>
        <p:spPr>
          <a:xfrm>
            <a:off x="8248913" y="2188001"/>
            <a:ext cx="3413760" cy="3413760"/>
          </a:xfrm>
          <a:prstGeom prst="ellipse">
            <a:avLst/>
          </a:prstGeom>
        </p:spPr>
        <p:txBody>
          <a:bodyPr anchor="ctr">
            <a:normAutofit/>
          </a:bodyPr>
          <a:lstStyle>
            <a:lvl1pPr algn="ctr">
              <a:defRPr sz="1600">
                <a:solidFill>
                  <a:schemeClr val="bg1">
                    <a:lumMod val="75000"/>
                  </a:schemeClr>
                </a:solidFill>
              </a:defRPr>
            </a:lvl1pPr>
          </a:lstStyle>
          <a:p>
            <a:r>
              <a:rPr lang="en-US"/>
              <a:t>Click icon to add picture</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3" name="Footer Placeholder 2"/>
          <p:cNvSpPr>
            <a:spLocks noGrp="1"/>
          </p:cNvSpPr>
          <p:nvPr>
            <p:ph type="ftr" sz="quarter" idx="14"/>
          </p:nvPr>
        </p:nvSpPr>
        <p:spPr/>
        <p:txBody>
          <a:bodyPr/>
          <a:lstStyle>
            <a:lvl1pPr>
              <a:defRPr>
                <a:solidFill>
                  <a:schemeClr val="bg1"/>
                </a:solidFill>
              </a:defRPr>
            </a:lvl1pPr>
          </a:lstStyle>
          <a:p>
            <a:endParaRPr lang="en-CA"/>
          </a:p>
        </p:txBody>
      </p:sp>
    </p:spTree>
    <p:extLst>
      <p:ext uri="{BB962C8B-B14F-4D97-AF65-F5344CB8AC3E}">
        <p14:creationId xmlns:p14="http://schemas.microsoft.com/office/powerpoint/2010/main" val="24255409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no curved lines - blue ">
    <p:bg>
      <p:bgPr>
        <a:solidFill>
          <a:srgbClr val="004466"/>
        </a:solidFill>
        <a:effectLst/>
      </p:bgPr>
    </p:bg>
    <p:spTree>
      <p:nvGrpSpPr>
        <p:cNvPr id="1" name=""/>
        <p:cNvGrpSpPr/>
        <p:nvPr/>
      </p:nvGrpSpPr>
      <p:grpSpPr>
        <a:xfrm>
          <a:off x="0" y="0"/>
          <a:ext cx="0" cy="0"/>
          <a:chOff x="0" y="0"/>
          <a:chExt cx="0" cy="0"/>
        </a:xfrm>
      </p:grpSpPr>
      <p:sp>
        <p:nvSpPr>
          <p:cNvPr id="17" name="Rectangle 16"/>
          <p:cNvSpPr/>
          <p:nvPr/>
        </p:nvSpPr>
        <p:spPr>
          <a:xfrm>
            <a:off x="0" y="1"/>
            <a:ext cx="12192000" cy="152148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a:noFill/>
              </a:ln>
            </a:endParaRPr>
          </a:p>
        </p:txBody>
      </p:sp>
      <p:sp>
        <p:nvSpPr>
          <p:cNvPr id="2" name="Title 1"/>
          <p:cNvSpPr>
            <a:spLocks noGrp="1"/>
          </p:cNvSpPr>
          <p:nvPr>
            <p:ph type="title"/>
          </p:nvPr>
        </p:nvSpPr>
        <p:spPr>
          <a:xfrm>
            <a:off x="568328" y="341812"/>
            <a:ext cx="10922209" cy="1004585"/>
          </a:xfrm>
        </p:spPr>
        <p:txBody>
          <a:bodyPr/>
          <a:lstStyle>
            <a:lvl1pPr>
              <a:defRPr>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C8815BE7-33BD-4156-87D0-4F3D74C8931E}" type="slidenum">
              <a:rPr lang="en-CA" smtClean="0"/>
              <a:t>‹#›</a:t>
            </a:fld>
            <a:endParaRPr lang="en-CA"/>
          </a:p>
        </p:txBody>
      </p:sp>
      <p:sp>
        <p:nvSpPr>
          <p:cNvPr id="10" name="Text Placeholder 9"/>
          <p:cNvSpPr>
            <a:spLocks noGrp="1"/>
          </p:cNvSpPr>
          <p:nvPr>
            <p:ph type="body" sz="quarter" idx="12"/>
          </p:nvPr>
        </p:nvSpPr>
        <p:spPr>
          <a:xfrm>
            <a:off x="571020" y="1909234"/>
            <a:ext cx="10914549" cy="3964517"/>
          </a:xfrm>
        </p:spPr>
        <p:txBody>
          <a:bodyPr/>
          <a:lstStyle>
            <a:lvl1pPr>
              <a:defRPr>
                <a:solidFill>
                  <a:schemeClr val="tx2">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33" y="6443296"/>
            <a:ext cx="658320" cy="188573"/>
          </a:xfrm>
          <a:prstGeom prst="rect">
            <a:avLst/>
          </a:prstGeom>
        </p:spPr>
      </p:pic>
      <p:sp>
        <p:nvSpPr>
          <p:cNvPr id="3" name="Footer Placeholder 2"/>
          <p:cNvSpPr>
            <a:spLocks noGrp="1"/>
          </p:cNvSpPr>
          <p:nvPr>
            <p:ph type="ftr" sz="quarter" idx="13"/>
          </p:nvPr>
        </p:nvSpPr>
        <p:spPr/>
        <p:txBody>
          <a:bodyPr/>
          <a:lstStyle>
            <a:lvl1pPr>
              <a:defRPr>
                <a:solidFill>
                  <a:schemeClr val="bg1"/>
                </a:solidFill>
              </a:defRPr>
            </a:lvl1pPr>
          </a:lstStyle>
          <a:p>
            <a:endParaRPr lang="en-CA"/>
          </a:p>
        </p:txBody>
      </p:sp>
    </p:spTree>
    <p:extLst>
      <p:ext uri="{BB962C8B-B14F-4D97-AF65-F5344CB8AC3E}">
        <p14:creationId xmlns:p14="http://schemas.microsoft.com/office/powerpoint/2010/main" val="23573728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328" y="341812"/>
            <a:ext cx="9189024" cy="1004585"/>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68328" y="1909234"/>
            <a:ext cx="9189024" cy="421692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582400" y="6356351"/>
            <a:ext cx="609600" cy="365125"/>
          </a:xfrm>
          <a:prstGeom prst="rect">
            <a:avLst/>
          </a:prstGeom>
        </p:spPr>
        <p:txBody>
          <a:bodyPr vert="horz" lIns="91440" tIns="45720" rIns="91440" bIns="45720" rtlCol="0" anchor="ctr"/>
          <a:lstStyle>
            <a:lvl1pPr algn="l">
              <a:defRPr sz="1200">
                <a:solidFill>
                  <a:schemeClr val="accent2"/>
                </a:solidFill>
                <a:latin typeface="Arial" panose="020B0604020202020204" pitchFamily="34" charset="0"/>
                <a:cs typeface="Arial" panose="020B0604020202020204" pitchFamily="34" charset="0"/>
              </a:defRPr>
            </a:lvl1pPr>
          </a:lstStyle>
          <a:p>
            <a:fld id="{C8815BE7-33BD-4156-87D0-4F3D74C8931E}" type="slidenum">
              <a:rPr lang="en-CA" smtClean="0"/>
              <a:t>‹#›</a:t>
            </a:fld>
            <a:endParaRPr lang="en-CA"/>
          </a:p>
        </p:txBody>
      </p:sp>
      <p:sp>
        <p:nvSpPr>
          <p:cNvPr id="4" name="Footer Placeholder 3"/>
          <p:cNvSpPr>
            <a:spLocks noGrp="1"/>
          </p:cNvSpPr>
          <p:nvPr>
            <p:ph type="ftr" sz="quarter" idx="3"/>
          </p:nvPr>
        </p:nvSpPr>
        <p:spPr>
          <a:xfrm>
            <a:off x="434598" y="6356351"/>
            <a:ext cx="7549489" cy="366183"/>
          </a:xfrm>
          <a:prstGeom prst="rect">
            <a:avLst/>
          </a:prstGeom>
        </p:spPr>
        <p:txBody>
          <a:bodyPr vert="horz" lIns="91440" tIns="45720" rIns="91440" bIns="45720" rtlCol="0" anchor="ctr"/>
          <a:lstStyle>
            <a:lvl1pPr algn="l">
              <a:defRPr sz="1067" b="1">
                <a:solidFill>
                  <a:schemeClr val="tx1">
                    <a:tint val="75000"/>
                  </a:schemeClr>
                </a:solidFill>
              </a:defRPr>
            </a:lvl1pPr>
          </a:lstStyle>
          <a:p>
            <a:endParaRPr lang="en-CA"/>
          </a:p>
        </p:txBody>
      </p:sp>
    </p:spTree>
    <p:extLst>
      <p:ext uri="{BB962C8B-B14F-4D97-AF65-F5344CB8AC3E}">
        <p14:creationId xmlns:p14="http://schemas.microsoft.com/office/powerpoint/2010/main" val="811042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1219170" rtl="0" eaLnBrk="1" latinLnBrk="0" hangingPunct="1">
        <a:spcBef>
          <a:spcPct val="0"/>
        </a:spcBef>
        <a:buNone/>
        <a:defRPr sz="3733" b="1" kern="1200">
          <a:solidFill>
            <a:schemeClr val="accent2"/>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lnSpc>
          <a:spcPct val="100000"/>
        </a:lnSpc>
        <a:spcBef>
          <a:spcPts val="1600"/>
        </a:spcBef>
        <a:spcAft>
          <a:spcPts val="800"/>
        </a:spcAft>
        <a:buFont typeface="Arial" panose="020B0604020202020204" pitchFamily="34" charset="0"/>
        <a:buNone/>
        <a:defRPr sz="2267" b="1" kern="1200">
          <a:solidFill>
            <a:schemeClr val="tx2"/>
          </a:solidFill>
          <a:latin typeface="Arial" panose="020B0604020202020204" pitchFamily="34" charset="0"/>
          <a:ea typeface="+mn-ea"/>
          <a:cs typeface="Arial" panose="020B0604020202020204" pitchFamily="34" charset="0"/>
        </a:defRPr>
      </a:lvl1pPr>
      <a:lvl2pPr marL="0" indent="0" algn="l" defTabSz="1219170" rtl="0" eaLnBrk="1" latinLnBrk="0" hangingPunct="1">
        <a:lnSpc>
          <a:spcPct val="100000"/>
        </a:lnSpc>
        <a:spcBef>
          <a:spcPts val="800"/>
        </a:spcBef>
        <a:spcAft>
          <a:spcPts val="800"/>
        </a:spcAft>
        <a:buFont typeface="Arial" panose="020B0604020202020204" pitchFamily="34" charset="0"/>
        <a:buNone/>
        <a:defRPr sz="2267" kern="1200">
          <a:solidFill>
            <a:srgbClr val="3B495A"/>
          </a:solidFill>
          <a:latin typeface="Arial" panose="020B0604020202020204" pitchFamily="34" charset="0"/>
          <a:ea typeface="+mn-ea"/>
          <a:cs typeface="Arial" panose="020B0604020202020204" pitchFamily="34" charset="0"/>
        </a:defRPr>
      </a:lvl2pPr>
      <a:lvl3pPr marL="304792" indent="-304792" algn="l" defTabSz="1219170" rtl="0" eaLnBrk="1" latinLnBrk="0" hangingPunct="1">
        <a:lnSpc>
          <a:spcPct val="100000"/>
        </a:lnSpc>
        <a:spcBef>
          <a:spcPts val="800"/>
        </a:spcBef>
        <a:spcAft>
          <a:spcPts val="800"/>
        </a:spcAft>
        <a:buFont typeface="Arial" panose="020B0604020202020204" pitchFamily="34" charset="0"/>
        <a:buChar char="•"/>
        <a:defRPr sz="2267" kern="1200">
          <a:solidFill>
            <a:srgbClr val="3B495A"/>
          </a:solidFill>
          <a:latin typeface="Arial" panose="020B0604020202020204" pitchFamily="34" charset="0"/>
          <a:ea typeface="+mn-ea"/>
          <a:cs typeface="Arial" panose="020B0604020202020204" pitchFamily="34" charset="0"/>
        </a:defRPr>
      </a:lvl3pPr>
      <a:lvl4pPr marL="761981" indent="-304792" algn="l" defTabSz="1219170" rtl="0" eaLnBrk="1" latinLnBrk="0" hangingPunct="1">
        <a:lnSpc>
          <a:spcPct val="100000"/>
        </a:lnSpc>
        <a:spcBef>
          <a:spcPts val="800"/>
        </a:spcBef>
        <a:spcAft>
          <a:spcPts val="0"/>
        </a:spcAft>
        <a:buFont typeface="Arial" panose="020B0604020202020204" pitchFamily="34" charset="0"/>
        <a:buChar char="•"/>
        <a:defRPr sz="1867" kern="1200">
          <a:solidFill>
            <a:srgbClr val="3B495A"/>
          </a:solidFill>
          <a:latin typeface="Arial" panose="020B0604020202020204" pitchFamily="34" charset="0"/>
          <a:ea typeface="+mn-ea"/>
          <a:cs typeface="Arial" panose="020B0604020202020204" pitchFamily="34" charset="0"/>
        </a:defRPr>
      </a:lvl4pPr>
      <a:lvl5pPr marL="1369450" indent="-304792" algn="l" defTabSz="1219170" rtl="0" eaLnBrk="1" latinLnBrk="0" hangingPunct="1">
        <a:lnSpc>
          <a:spcPct val="100000"/>
        </a:lnSpc>
        <a:spcBef>
          <a:spcPts val="800"/>
        </a:spcBef>
        <a:spcAft>
          <a:spcPts val="0"/>
        </a:spcAft>
        <a:buFont typeface="Arial" panose="020B0604020202020204" pitchFamily="34" charset="0"/>
        <a:buChar char="•"/>
        <a:defRPr sz="1867" kern="1200">
          <a:solidFill>
            <a:srgbClr val="3B495A"/>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7.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6.pn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4.png"/><Relationship Id="rId10" Type="http://schemas.openxmlformats.org/officeDocument/2006/relationships/image" Target="../media/image11.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63984" y="559054"/>
            <a:ext cx="7850927" cy="3785652"/>
          </a:xfrm>
          <a:prstGeom prst="rect">
            <a:avLst/>
          </a:prstGeom>
          <a:noFill/>
        </p:spPr>
        <p:txBody>
          <a:bodyPr wrap="square" rtlCol="0">
            <a:spAutoFit/>
          </a:bodyPr>
          <a:lstStyle/>
          <a:p>
            <a:r>
              <a:rPr lang="en-US" sz="4800" b="1" dirty="0">
                <a:solidFill>
                  <a:schemeClr val="bg1"/>
                </a:solidFill>
              </a:rPr>
              <a:t>Characterizing the current state of a propulsion engine: A comparison of machine learning frameworks</a:t>
            </a:r>
            <a:endParaRPr lang="en-CA" sz="4800" b="1" dirty="0">
              <a:solidFill>
                <a:schemeClr val="bg1"/>
              </a:solidFill>
            </a:endParaRPr>
          </a:p>
        </p:txBody>
      </p:sp>
      <p:sp>
        <p:nvSpPr>
          <p:cNvPr id="15" name="Rectangle 14"/>
          <p:cNvSpPr/>
          <p:nvPr/>
        </p:nvSpPr>
        <p:spPr>
          <a:xfrm>
            <a:off x="763985" y="4657602"/>
            <a:ext cx="6960790" cy="523220"/>
          </a:xfrm>
          <a:prstGeom prst="rect">
            <a:avLst/>
          </a:prstGeom>
        </p:spPr>
        <p:txBody>
          <a:bodyPr wrap="square">
            <a:spAutoFit/>
          </a:bodyPr>
          <a:lstStyle/>
          <a:p>
            <a:r>
              <a:rPr lang="en-US" sz="2800" b="1" u="sng" dirty="0">
                <a:solidFill>
                  <a:schemeClr val="bg1"/>
                </a:solidFill>
              </a:rPr>
              <a:t>S. Sehgal</a:t>
            </a:r>
            <a:r>
              <a:rPr lang="en-US" sz="2800" b="1" dirty="0">
                <a:solidFill>
                  <a:schemeClr val="bg1"/>
                </a:solidFill>
              </a:rPr>
              <a:t>, C. Cheung, and J. Valdes</a:t>
            </a:r>
          </a:p>
        </p:txBody>
      </p:sp>
      <p:sp>
        <p:nvSpPr>
          <p:cNvPr id="16" name="TextBox 15"/>
          <p:cNvSpPr txBox="1"/>
          <p:nvPr/>
        </p:nvSpPr>
        <p:spPr>
          <a:xfrm>
            <a:off x="763985" y="5470433"/>
            <a:ext cx="6096000" cy="646331"/>
          </a:xfrm>
          <a:prstGeom prst="rect">
            <a:avLst/>
          </a:prstGeom>
          <a:noFill/>
        </p:spPr>
        <p:txBody>
          <a:bodyPr wrap="square" rtlCol="0">
            <a:spAutoFit/>
          </a:bodyPr>
          <a:lstStyle/>
          <a:p>
            <a:r>
              <a:rPr lang="en-US" dirty="0">
                <a:solidFill>
                  <a:schemeClr val="bg1"/>
                </a:solidFill>
              </a:rPr>
              <a:t>May 14</a:t>
            </a:r>
            <a:r>
              <a:rPr lang="en-US" baseline="30000" dirty="0">
                <a:solidFill>
                  <a:schemeClr val="bg1"/>
                </a:solidFill>
              </a:rPr>
              <a:t>th</a:t>
            </a:r>
            <a:r>
              <a:rPr lang="en-US" dirty="0">
                <a:solidFill>
                  <a:schemeClr val="bg1"/>
                </a:solidFill>
              </a:rPr>
              <a:t>, 2019 </a:t>
            </a:r>
          </a:p>
          <a:p>
            <a:r>
              <a:rPr lang="en-US" b="1" dirty="0">
                <a:solidFill>
                  <a:schemeClr val="bg1"/>
                </a:solidFill>
              </a:rPr>
              <a:t>Canadian Aeronautics and Space Institute – AERO19</a:t>
            </a:r>
            <a:endParaRPr lang="en-CA" dirty="0">
              <a:solidFill>
                <a:schemeClr val="bg1"/>
              </a:solidFill>
            </a:endParaRPr>
          </a:p>
        </p:txBody>
      </p:sp>
    </p:spTree>
    <p:extLst>
      <p:ext uri="{BB962C8B-B14F-4D97-AF65-F5344CB8AC3E}">
        <p14:creationId xmlns:p14="http://schemas.microsoft.com/office/powerpoint/2010/main" val="368283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style>
          <a:lnRef idx="3">
            <a:schemeClr val="lt1"/>
          </a:lnRef>
          <a:fillRef idx="1">
            <a:schemeClr val="dk1"/>
          </a:fillRef>
          <a:effectRef idx="1">
            <a:schemeClr val="dk1"/>
          </a:effectRef>
          <a:fontRef idx="minor">
            <a:schemeClr val="lt1"/>
          </a:fontRef>
        </p:style>
        <p:txBody>
          <a:bodyPr/>
          <a:lstStyle/>
          <a:p>
            <a:r>
              <a:rPr lang="en-US" dirty="0"/>
              <a:t>Background – Confusion Matrix*</a:t>
            </a:r>
            <a:endParaRPr lang="en-CA" dirty="0"/>
          </a:p>
        </p:txBody>
      </p:sp>
      <p:sp>
        <p:nvSpPr>
          <p:cNvPr id="3" name="Slide Number Placeholder 2">
            <a:extLst>
              <a:ext uri="{FF2B5EF4-FFF2-40B4-BE49-F238E27FC236}">
                <a16:creationId xmlns:a16="http://schemas.microsoft.com/office/drawing/2014/main" id="{07491A96-1BE0-3B48-BB48-F1BFC7A0DAFC}"/>
              </a:ext>
            </a:extLst>
          </p:cNvPr>
          <p:cNvSpPr>
            <a:spLocks noGrp="1"/>
          </p:cNvSpPr>
          <p:nvPr>
            <p:ph type="sldNum" sz="quarter" idx="11"/>
          </p:nvPr>
        </p:nvSpPr>
        <p:spPr/>
        <p:txBody>
          <a:bodyPr/>
          <a:lstStyle/>
          <a:p>
            <a:fld id="{C8815BE7-33BD-4156-87D0-4F3D74C8931E}" type="slidenum">
              <a:rPr lang="en-CA" smtClean="0"/>
              <a:t>10</a:t>
            </a:fld>
            <a:endParaRPr lang="en-CA" dirty="0"/>
          </a:p>
        </p:txBody>
      </p:sp>
      <p:graphicFrame>
        <p:nvGraphicFramePr>
          <p:cNvPr id="4" name="Content Placeholder 3">
            <a:extLst>
              <a:ext uri="{FF2B5EF4-FFF2-40B4-BE49-F238E27FC236}">
                <a16:creationId xmlns:a16="http://schemas.microsoft.com/office/drawing/2014/main" id="{D628CB94-4F7A-5E4E-9BDF-956F0631B9E3}"/>
              </a:ext>
            </a:extLst>
          </p:cNvPr>
          <p:cNvGraphicFramePr>
            <a:graphicFrameLocks noGrp="1"/>
          </p:cNvGraphicFramePr>
          <p:nvPr>
            <p:ph idx="4294967295"/>
            <p:extLst>
              <p:ext uri="{D42A27DB-BD31-4B8C-83A1-F6EECF244321}">
                <p14:modId xmlns:p14="http://schemas.microsoft.com/office/powerpoint/2010/main" val="3974876782"/>
              </p:ext>
            </p:extLst>
          </p:nvPr>
        </p:nvGraphicFramePr>
        <p:xfrm>
          <a:off x="1359761" y="1628987"/>
          <a:ext cx="8867774" cy="2186896"/>
        </p:xfrm>
        <a:graphic>
          <a:graphicData uri="http://schemas.openxmlformats.org/drawingml/2006/table">
            <a:tbl>
              <a:tblPr firstRow="1" bandRow="1">
                <a:tableStyleId>{8A107856-5554-42FB-B03E-39F5DBC370BA}</a:tableStyleId>
              </a:tblPr>
              <a:tblGrid>
                <a:gridCol w="1686154">
                  <a:extLst>
                    <a:ext uri="{9D8B030D-6E8A-4147-A177-3AD203B41FA5}">
                      <a16:colId xmlns:a16="http://schemas.microsoft.com/office/drawing/2014/main" val="792832950"/>
                    </a:ext>
                  </a:extLst>
                </a:gridCol>
                <a:gridCol w="1532868">
                  <a:extLst>
                    <a:ext uri="{9D8B030D-6E8A-4147-A177-3AD203B41FA5}">
                      <a16:colId xmlns:a16="http://schemas.microsoft.com/office/drawing/2014/main" val="2042318115"/>
                    </a:ext>
                  </a:extLst>
                </a:gridCol>
                <a:gridCol w="2605876">
                  <a:extLst>
                    <a:ext uri="{9D8B030D-6E8A-4147-A177-3AD203B41FA5}">
                      <a16:colId xmlns:a16="http://schemas.microsoft.com/office/drawing/2014/main" val="3570530190"/>
                    </a:ext>
                  </a:extLst>
                </a:gridCol>
                <a:gridCol w="3042876">
                  <a:extLst>
                    <a:ext uri="{9D8B030D-6E8A-4147-A177-3AD203B41FA5}">
                      <a16:colId xmlns:a16="http://schemas.microsoft.com/office/drawing/2014/main" val="1102591452"/>
                    </a:ext>
                  </a:extLst>
                </a:gridCol>
              </a:tblGrid>
              <a:tr h="401114">
                <a:tc>
                  <a:txBody>
                    <a:bodyPr/>
                    <a:lstStyle/>
                    <a:p>
                      <a:pPr algn="ctr"/>
                      <a:endParaRPr lang="en-US" sz="2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dirty="0"/>
                    </a:p>
                  </a:txBody>
                  <a:tcPr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a:r>
                        <a:rPr lang="en-US" sz="2000" dirty="0">
                          <a:solidFill>
                            <a:schemeClr val="bg1"/>
                          </a:solidFill>
                        </a:rPr>
                        <a:t>True Label</a:t>
                      </a:r>
                    </a:p>
                  </a:txBody>
                  <a:tcPr anchor="ctr">
                    <a:lnL w="12700" cap="flat" cmpd="sng" algn="ctr">
                      <a:solidFill>
                        <a:schemeClr val="tx2"/>
                      </a:solidFill>
                      <a:prstDash val="solid"/>
                      <a:round/>
                      <a:headEnd type="none" w="med" len="med"/>
                      <a:tailEnd type="none" w="med" len="med"/>
                    </a:lnL>
                    <a:solidFill>
                      <a:schemeClr val="accent2"/>
                    </a:solidFill>
                  </a:tcPr>
                </a:tc>
                <a:tc hMerge="1">
                  <a:txBody>
                    <a:bodyPr/>
                    <a:lstStyle/>
                    <a:p>
                      <a:endParaRPr lang="en-US" dirty="0"/>
                    </a:p>
                  </a:txBody>
                  <a:tcPr>
                    <a:solidFill>
                      <a:schemeClr val="bg2">
                        <a:lumMod val="50000"/>
                      </a:schemeClr>
                    </a:solidFill>
                  </a:tcPr>
                </a:tc>
                <a:extLst>
                  <a:ext uri="{0D108BD9-81ED-4DB2-BD59-A6C34878D82A}">
                    <a16:rowId xmlns:a16="http://schemas.microsoft.com/office/drawing/2014/main" val="159306936"/>
                  </a:ext>
                </a:extLst>
              </a:tr>
              <a:tr h="401114">
                <a:tc>
                  <a:txBody>
                    <a:bodyPr/>
                    <a:lstStyle/>
                    <a:p>
                      <a:pPr algn="ctr"/>
                      <a:endParaRPr lang="en-US" sz="20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p>
                  </a:txBody>
                  <a:tcPr anchor="ctr">
                    <a:lnL w="12700" cmpd="sng">
                      <a:noFill/>
                    </a:lnL>
                    <a:lnR w="12700" cap="flat" cmpd="sng" algn="ctr">
                      <a:solidFill>
                        <a:schemeClr val="tx2"/>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t>Failed</a:t>
                      </a:r>
                      <a:endParaRPr lang="en-US" sz="2000" b="1" dirty="0">
                        <a:solidFill>
                          <a:schemeClr val="bg1"/>
                        </a:solidFill>
                      </a:endParaRPr>
                    </a:p>
                  </a:txBody>
                  <a:tcPr anchor="ctr">
                    <a:lnL w="12700" cap="flat" cmpd="sng" algn="ctr">
                      <a:solidFill>
                        <a:schemeClr val="tx2"/>
                      </a:solidFill>
                      <a:prstDash val="solid"/>
                      <a:round/>
                      <a:headEnd type="none" w="med" len="med"/>
                      <a:tailEnd type="none" w="med" len="med"/>
                    </a:lnL>
                    <a:solidFill>
                      <a:schemeClr val="bg1">
                        <a:lumMod val="85000"/>
                      </a:schemeClr>
                    </a:solidFill>
                  </a:tcPr>
                </a:tc>
                <a:tc>
                  <a:txBody>
                    <a:bodyPr/>
                    <a:lstStyle/>
                    <a:p>
                      <a:pPr algn="ctr"/>
                      <a:r>
                        <a:rPr lang="en-US" sz="2000" b="1" dirty="0"/>
                        <a:t>Healthy</a:t>
                      </a:r>
                      <a:endParaRPr lang="en-US" sz="2000" b="1" dirty="0">
                        <a:solidFill>
                          <a:schemeClr val="bg1"/>
                        </a:solidFill>
                      </a:endParaRPr>
                    </a:p>
                  </a:txBody>
                  <a:tcPr anchor="ctr">
                    <a:solidFill>
                      <a:schemeClr val="bg1">
                        <a:lumMod val="85000"/>
                      </a:schemeClr>
                    </a:solidFill>
                  </a:tcPr>
                </a:tc>
                <a:extLst>
                  <a:ext uri="{0D108BD9-81ED-4DB2-BD59-A6C34878D82A}">
                    <a16:rowId xmlns:a16="http://schemas.microsoft.com/office/drawing/2014/main" val="327368102"/>
                  </a:ext>
                </a:extLst>
              </a:tr>
              <a:tr h="692334">
                <a:tc rowSpan="2">
                  <a:txBody>
                    <a:bodyPr/>
                    <a:lstStyle/>
                    <a:p>
                      <a:pPr algn="ctr"/>
                      <a:r>
                        <a:rPr lang="en-US" sz="2000" b="1" dirty="0">
                          <a:solidFill>
                            <a:schemeClr val="bg1"/>
                          </a:solidFill>
                        </a:rPr>
                        <a:t>Predicted Label</a:t>
                      </a:r>
                    </a:p>
                  </a:txBody>
                  <a:tcPr anchor="ctr">
                    <a:lnT w="12700" cap="flat" cmpd="sng" algn="ctr">
                      <a:solidFill>
                        <a:schemeClr val="tx2"/>
                      </a:solidFill>
                      <a:prstDash val="solid"/>
                      <a:round/>
                      <a:headEnd type="none" w="med" len="med"/>
                      <a:tailEnd type="none" w="med" len="med"/>
                    </a:lnT>
                    <a:solidFill>
                      <a:schemeClr val="accent2"/>
                    </a:solidFill>
                  </a:tcPr>
                </a:tc>
                <a:tc>
                  <a:txBody>
                    <a:bodyPr/>
                    <a:lstStyle/>
                    <a:p>
                      <a:pPr algn="ctr"/>
                      <a:r>
                        <a:rPr lang="en-US" sz="2000" b="1" dirty="0"/>
                        <a:t>Failed</a:t>
                      </a:r>
                      <a:endParaRPr lang="en-US" sz="2000" b="1" dirty="0">
                        <a:solidFill>
                          <a:schemeClr val="bg1"/>
                        </a:solidFill>
                      </a:endParaRPr>
                    </a:p>
                  </a:txBody>
                  <a:tcPr anchor="ctr">
                    <a:lnT w="12700" cap="flat" cmpd="sng" algn="ctr">
                      <a:solidFill>
                        <a:schemeClr val="tx2"/>
                      </a:solidFill>
                      <a:prstDash val="solid"/>
                      <a:round/>
                      <a:headEnd type="none" w="med" len="med"/>
                      <a:tailEnd type="none" w="med" len="med"/>
                    </a:lnT>
                    <a:solidFill>
                      <a:schemeClr val="bg1">
                        <a:lumMod val="85000"/>
                      </a:schemeClr>
                    </a:solidFill>
                  </a:tcPr>
                </a:tc>
                <a:tc>
                  <a:txBody>
                    <a:bodyPr/>
                    <a:lstStyle/>
                    <a:p>
                      <a:pPr algn="ctr"/>
                      <a:r>
                        <a:rPr lang="en-US" sz="2000" dirty="0"/>
                        <a:t>True Positive (TP)</a:t>
                      </a:r>
                    </a:p>
                  </a:txBody>
                  <a:tcPr anchor="ctr">
                    <a:solidFill>
                      <a:schemeClr val="bg1"/>
                    </a:solidFill>
                  </a:tcPr>
                </a:tc>
                <a:tc>
                  <a:txBody>
                    <a:bodyPr/>
                    <a:lstStyle/>
                    <a:p>
                      <a:pPr algn="ctr"/>
                      <a:r>
                        <a:rPr lang="en-US" sz="2000" dirty="0"/>
                        <a:t>False Positive (FP)</a:t>
                      </a:r>
                    </a:p>
                  </a:txBody>
                  <a:tcPr anchor="ctr">
                    <a:solidFill>
                      <a:schemeClr val="bg1"/>
                    </a:solidFill>
                  </a:tcPr>
                </a:tc>
                <a:extLst>
                  <a:ext uri="{0D108BD9-81ED-4DB2-BD59-A6C34878D82A}">
                    <a16:rowId xmlns:a16="http://schemas.microsoft.com/office/drawing/2014/main" val="1812456469"/>
                  </a:ext>
                </a:extLst>
              </a:tr>
              <a:tr h="692334">
                <a:tc vMerge="1">
                  <a:txBody>
                    <a:bodyPr/>
                    <a:lstStyle/>
                    <a:p>
                      <a:endParaRPr lang="en-US" dirty="0"/>
                    </a:p>
                  </a:txBody>
                  <a:tcPr>
                    <a:solidFill>
                      <a:schemeClr val="bg2">
                        <a:lumMod val="50000"/>
                      </a:schemeClr>
                    </a:solidFill>
                  </a:tcPr>
                </a:tc>
                <a:tc>
                  <a:txBody>
                    <a:bodyPr/>
                    <a:lstStyle/>
                    <a:p>
                      <a:pPr algn="ctr"/>
                      <a:r>
                        <a:rPr lang="en-US" sz="2000" b="1" dirty="0"/>
                        <a:t>Healthy</a:t>
                      </a:r>
                      <a:endParaRPr lang="en-US" sz="2000" b="1" dirty="0">
                        <a:solidFill>
                          <a:schemeClr val="bg1"/>
                        </a:solidFill>
                      </a:endParaRPr>
                    </a:p>
                  </a:txBody>
                  <a:tcPr anchor="ctr">
                    <a:solidFill>
                      <a:schemeClr val="bg1">
                        <a:lumMod val="85000"/>
                      </a:schemeClr>
                    </a:solidFill>
                  </a:tcPr>
                </a:tc>
                <a:tc>
                  <a:txBody>
                    <a:bodyPr/>
                    <a:lstStyle/>
                    <a:p>
                      <a:pPr algn="ctr"/>
                      <a:r>
                        <a:rPr lang="en-US" sz="2000" dirty="0"/>
                        <a:t>False Negative (FN)</a:t>
                      </a:r>
                    </a:p>
                  </a:txBody>
                  <a:tcPr anchor="ctr">
                    <a:solidFill>
                      <a:schemeClr val="bg1"/>
                    </a:solidFill>
                  </a:tcPr>
                </a:tc>
                <a:tc>
                  <a:txBody>
                    <a:bodyPr/>
                    <a:lstStyle/>
                    <a:p>
                      <a:pPr algn="ctr"/>
                      <a:r>
                        <a:rPr lang="en-US" sz="2000" dirty="0"/>
                        <a:t>True Negative (TN)</a:t>
                      </a:r>
                    </a:p>
                  </a:txBody>
                  <a:tcPr anchor="ctr">
                    <a:solidFill>
                      <a:schemeClr val="bg1"/>
                    </a:solidFill>
                  </a:tcPr>
                </a:tc>
                <a:extLst>
                  <a:ext uri="{0D108BD9-81ED-4DB2-BD59-A6C34878D82A}">
                    <a16:rowId xmlns:a16="http://schemas.microsoft.com/office/drawing/2014/main" val="3929792706"/>
                  </a:ext>
                </a:extLst>
              </a:tr>
            </a:tbl>
          </a:graphicData>
        </a:graphic>
      </p:graphicFrame>
      <p:pic>
        <p:nvPicPr>
          <p:cNvPr id="6" name="Picture 5">
            <a:extLst>
              <a:ext uri="{FF2B5EF4-FFF2-40B4-BE49-F238E27FC236}">
                <a16:creationId xmlns:a16="http://schemas.microsoft.com/office/drawing/2014/main" id="{F88E1EBB-D73C-5B40-B28E-66EAE03A2AFB}"/>
              </a:ext>
            </a:extLst>
          </p:cNvPr>
          <p:cNvPicPr>
            <a:picLocks noChangeAspect="1"/>
          </p:cNvPicPr>
          <p:nvPr/>
        </p:nvPicPr>
        <p:blipFill rotWithShape="1">
          <a:blip r:embed="rId3">
            <a:extLst>
              <a:ext uri="{28A0092B-C50C-407E-A947-70E740481C1C}">
                <a14:useLocalDpi xmlns:a14="http://schemas.microsoft.com/office/drawing/2010/main" val="0"/>
              </a:ext>
            </a:extLst>
          </a:blip>
          <a:srcRect l="58520" t="18013" r="26524" b="66549"/>
          <a:stretch/>
        </p:blipFill>
        <p:spPr>
          <a:xfrm>
            <a:off x="5979400" y="3892083"/>
            <a:ext cx="2619168" cy="1689882"/>
          </a:xfrm>
          <a:prstGeom prst="rect">
            <a:avLst/>
          </a:prstGeom>
        </p:spPr>
      </p:pic>
      <p:pic>
        <p:nvPicPr>
          <p:cNvPr id="7" name="Picture 6">
            <a:extLst>
              <a:ext uri="{FF2B5EF4-FFF2-40B4-BE49-F238E27FC236}">
                <a16:creationId xmlns:a16="http://schemas.microsoft.com/office/drawing/2014/main" id="{3B5BF21A-4542-564A-AFBB-C857F91F7F03}"/>
              </a:ext>
            </a:extLst>
          </p:cNvPr>
          <p:cNvPicPr>
            <a:picLocks noChangeAspect="1"/>
          </p:cNvPicPr>
          <p:nvPr/>
        </p:nvPicPr>
        <p:blipFill rotWithShape="1">
          <a:blip r:embed="rId3">
            <a:extLst>
              <a:ext uri="{28A0092B-C50C-407E-A947-70E740481C1C}">
                <a14:useLocalDpi xmlns:a14="http://schemas.microsoft.com/office/drawing/2010/main" val="0"/>
              </a:ext>
            </a:extLst>
          </a:blip>
          <a:srcRect l="41540" t="18013" r="43516" b="66549"/>
          <a:stretch/>
        </p:blipFill>
        <p:spPr>
          <a:xfrm>
            <a:off x="3158142" y="3907323"/>
            <a:ext cx="2617015" cy="1689882"/>
          </a:xfrm>
          <a:prstGeom prst="rect">
            <a:avLst/>
          </a:prstGeom>
        </p:spPr>
      </p:pic>
      <p:pic>
        <p:nvPicPr>
          <p:cNvPr id="8" name="Picture 7">
            <a:extLst>
              <a:ext uri="{FF2B5EF4-FFF2-40B4-BE49-F238E27FC236}">
                <a16:creationId xmlns:a16="http://schemas.microsoft.com/office/drawing/2014/main" id="{067CE65E-C5BF-1641-9D22-F1BA5455F8C4}"/>
              </a:ext>
            </a:extLst>
          </p:cNvPr>
          <p:cNvPicPr>
            <a:picLocks noChangeAspect="1"/>
          </p:cNvPicPr>
          <p:nvPr/>
        </p:nvPicPr>
        <p:blipFill rotWithShape="1">
          <a:blip r:embed="rId3">
            <a:extLst>
              <a:ext uri="{28A0092B-C50C-407E-A947-70E740481C1C}">
                <a14:useLocalDpi xmlns:a14="http://schemas.microsoft.com/office/drawing/2010/main" val="0"/>
              </a:ext>
            </a:extLst>
          </a:blip>
          <a:srcRect l="24561" t="18013" r="60496" b="66549"/>
          <a:stretch/>
        </p:blipFill>
        <p:spPr>
          <a:xfrm>
            <a:off x="336884" y="3907323"/>
            <a:ext cx="2617015" cy="1689882"/>
          </a:xfrm>
          <a:prstGeom prst="rect">
            <a:avLst/>
          </a:prstGeom>
        </p:spPr>
      </p:pic>
      <p:pic>
        <p:nvPicPr>
          <p:cNvPr id="9" name="Picture 8">
            <a:extLst>
              <a:ext uri="{FF2B5EF4-FFF2-40B4-BE49-F238E27FC236}">
                <a16:creationId xmlns:a16="http://schemas.microsoft.com/office/drawing/2014/main" id="{A205F728-C48B-EA47-9F93-6BA40EFCAE41}"/>
              </a:ext>
            </a:extLst>
          </p:cNvPr>
          <p:cNvPicPr>
            <a:picLocks noChangeAspect="1"/>
          </p:cNvPicPr>
          <p:nvPr/>
        </p:nvPicPr>
        <p:blipFill rotWithShape="1">
          <a:blip r:embed="rId3">
            <a:extLst>
              <a:ext uri="{28A0092B-C50C-407E-A947-70E740481C1C}">
                <a14:useLocalDpi xmlns:a14="http://schemas.microsoft.com/office/drawing/2010/main" val="0"/>
              </a:ext>
            </a:extLst>
          </a:blip>
          <a:srcRect l="75262" t="18013" r="9795" b="66549"/>
          <a:stretch/>
        </p:blipFill>
        <p:spPr>
          <a:xfrm>
            <a:off x="8802811" y="3907323"/>
            <a:ext cx="2617015" cy="1689882"/>
          </a:xfrm>
          <a:prstGeom prst="rect">
            <a:avLst/>
          </a:prstGeom>
        </p:spPr>
      </p:pic>
      <p:sp>
        <p:nvSpPr>
          <p:cNvPr id="10" name="L-Shape 9">
            <a:extLst>
              <a:ext uri="{FF2B5EF4-FFF2-40B4-BE49-F238E27FC236}">
                <a16:creationId xmlns:a16="http://schemas.microsoft.com/office/drawing/2014/main" id="{2A43E5C4-F5A1-FD44-A482-F7F6B4842BEA}"/>
              </a:ext>
            </a:extLst>
          </p:cNvPr>
          <p:cNvSpPr/>
          <p:nvPr/>
        </p:nvSpPr>
        <p:spPr>
          <a:xfrm rot="10800000" flipH="1">
            <a:off x="4624295" y="2425744"/>
            <a:ext cx="5603240" cy="1390138"/>
          </a:xfrm>
          <a:prstGeom prst="corner">
            <a:avLst>
              <a:gd name="adj1" fmla="val 53120"/>
              <a:gd name="adj2" fmla="val 183049"/>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6E7F5D1-0852-F84A-AFF1-1BD4A1D0E436}"/>
              </a:ext>
            </a:extLst>
          </p:cNvPr>
          <p:cNvSpPr/>
          <p:nvPr/>
        </p:nvSpPr>
        <p:spPr>
          <a:xfrm>
            <a:off x="318393" y="5376189"/>
            <a:ext cx="2612709" cy="923330"/>
          </a:xfrm>
          <a:prstGeom prst="rect">
            <a:avLst/>
          </a:prstGeom>
        </p:spPr>
        <p:txBody>
          <a:bodyPr wrap="square">
            <a:spAutoFit/>
          </a:bodyPr>
          <a:lstStyle/>
          <a:p>
            <a:pPr algn="ctr"/>
            <a:r>
              <a:rPr lang="en-US" dirty="0"/>
              <a:t>When it's actually a failed point, how often does it predict a failure?</a:t>
            </a:r>
          </a:p>
        </p:txBody>
      </p:sp>
      <p:sp>
        <p:nvSpPr>
          <p:cNvPr id="12" name="Rectangle 11">
            <a:extLst>
              <a:ext uri="{FF2B5EF4-FFF2-40B4-BE49-F238E27FC236}">
                <a16:creationId xmlns:a16="http://schemas.microsoft.com/office/drawing/2014/main" id="{C8C14914-527C-0A46-B75F-5C41EEE01972}"/>
              </a:ext>
            </a:extLst>
          </p:cNvPr>
          <p:cNvSpPr/>
          <p:nvPr/>
        </p:nvSpPr>
        <p:spPr>
          <a:xfrm>
            <a:off x="8807117" y="5365308"/>
            <a:ext cx="2612709" cy="646331"/>
          </a:xfrm>
          <a:prstGeom prst="rect">
            <a:avLst/>
          </a:prstGeom>
        </p:spPr>
        <p:txBody>
          <a:bodyPr wrap="square">
            <a:spAutoFit/>
          </a:bodyPr>
          <a:lstStyle/>
          <a:p>
            <a:pPr algn="ctr"/>
            <a:r>
              <a:rPr lang="en-US" dirty="0"/>
              <a:t>When it predicts a failure, how often is it correct? </a:t>
            </a:r>
          </a:p>
        </p:txBody>
      </p:sp>
      <p:sp>
        <p:nvSpPr>
          <p:cNvPr id="13" name="Rectangle 12">
            <a:extLst>
              <a:ext uri="{FF2B5EF4-FFF2-40B4-BE49-F238E27FC236}">
                <a16:creationId xmlns:a16="http://schemas.microsoft.com/office/drawing/2014/main" id="{1B909BB1-D805-5042-87ED-B4F1076F1384}"/>
              </a:ext>
            </a:extLst>
          </p:cNvPr>
          <p:cNvSpPr/>
          <p:nvPr/>
        </p:nvSpPr>
        <p:spPr>
          <a:xfrm>
            <a:off x="5979400" y="5365308"/>
            <a:ext cx="2612709" cy="1200329"/>
          </a:xfrm>
          <a:prstGeom prst="rect">
            <a:avLst/>
          </a:prstGeom>
        </p:spPr>
        <p:txBody>
          <a:bodyPr wrap="square">
            <a:spAutoFit/>
          </a:bodyPr>
          <a:lstStyle/>
          <a:p>
            <a:pPr algn="ctr"/>
            <a:r>
              <a:rPr lang="en-US" dirty="0"/>
              <a:t>When the data points are failed system states, how often is it misclassified as healthy?</a:t>
            </a:r>
          </a:p>
        </p:txBody>
      </p:sp>
      <p:sp>
        <p:nvSpPr>
          <p:cNvPr id="14" name="Rectangle 13">
            <a:extLst>
              <a:ext uri="{FF2B5EF4-FFF2-40B4-BE49-F238E27FC236}">
                <a16:creationId xmlns:a16="http://schemas.microsoft.com/office/drawing/2014/main" id="{BC39356A-62DF-4E40-9511-39F2AFEEA251}"/>
              </a:ext>
            </a:extLst>
          </p:cNvPr>
          <p:cNvSpPr/>
          <p:nvPr/>
        </p:nvSpPr>
        <p:spPr>
          <a:xfrm>
            <a:off x="3180939" y="5365307"/>
            <a:ext cx="2612709" cy="1200329"/>
          </a:xfrm>
          <a:prstGeom prst="rect">
            <a:avLst/>
          </a:prstGeom>
        </p:spPr>
        <p:txBody>
          <a:bodyPr wrap="square">
            <a:spAutoFit/>
          </a:bodyPr>
          <a:lstStyle/>
          <a:p>
            <a:pPr algn="ctr"/>
            <a:r>
              <a:rPr lang="en-US" dirty="0"/>
              <a:t>When the data points are healthy system states, how often is it misclassified as failed?</a:t>
            </a:r>
          </a:p>
        </p:txBody>
      </p:sp>
      <p:sp>
        <p:nvSpPr>
          <p:cNvPr id="15" name="TextBox 14"/>
          <p:cNvSpPr txBox="1"/>
          <p:nvPr/>
        </p:nvSpPr>
        <p:spPr>
          <a:xfrm>
            <a:off x="10296704" y="1192508"/>
            <a:ext cx="2246244" cy="307777"/>
          </a:xfrm>
          <a:prstGeom prst="rect">
            <a:avLst/>
          </a:prstGeom>
          <a:noFill/>
        </p:spPr>
        <p:txBody>
          <a:bodyPr wrap="square" rtlCol="0">
            <a:spAutoFit/>
          </a:bodyPr>
          <a:lstStyle/>
          <a:p>
            <a:r>
              <a:rPr lang="en-US" sz="1400" dirty="0"/>
              <a:t>* for a binary classifier</a:t>
            </a:r>
            <a:endParaRPr lang="en-CA" sz="1400" dirty="0"/>
          </a:p>
        </p:txBody>
      </p:sp>
    </p:spTree>
    <p:extLst>
      <p:ext uri="{BB962C8B-B14F-4D97-AF65-F5344CB8AC3E}">
        <p14:creationId xmlns:p14="http://schemas.microsoft.com/office/powerpoint/2010/main" val="304508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6878624" y="1663699"/>
            <a:ext cx="4451985" cy="3340959"/>
          </a:xfrm>
          <a:prstGeom prst="rect">
            <a:avLst/>
          </a:prstGeom>
        </p:spPr>
      </p:pic>
      <p:sp>
        <p:nvSpPr>
          <p:cNvPr id="2" name="Title 1"/>
          <p:cNvSpPr>
            <a:spLocks noGrp="1"/>
          </p:cNvSpPr>
          <p:nvPr>
            <p:ph type="title"/>
          </p:nvPr>
        </p:nvSpPr>
        <p:spPr>
          <a:noFill/>
          <a:ln>
            <a:noFill/>
          </a:ln>
          <a:effectLst/>
        </p:spPr>
        <p:style>
          <a:lnRef idx="3">
            <a:schemeClr val="lt1"/>
          </a:lnRef>
          <a:fillRef idx="1">
            <a:schemeClr val="dk1"/>
          </a:fillRef>
          <a:effectRef idx="1">
            <a:schemeClr val="dk1"/>
          </a:effectRef>
          <a:fontRef idx="minor">
            <a:schemeClr val="lt1"/>
          </a:fontRef>
        </p:style>
        <p:txBody>
          <a:bodyPr/>
          <a:lstStyle/>
          <a:p>
            <a:r>
              <a:rPr lang="en-US" dirty="0"/>
              <a:t>Multi-task learning</a:t>
            </a:r>
            <a:endParaRPr lang="en-CA" dirty="0"/>
          </a:p>
        </p:txBody>
      </p:sp>
      <p:sp>
        <p:nvSpPr>
          <p:cNvPr id="17" name="Slide Number Placeholder 16">
            <a:extLst>
              <a:ext uri="{FF2B5EF4-FFF2-40B4-BE49-F238E27FC236}">
                <a16:creationId xmlns:a16="http://schemas.microsoft.com/office/drawing/2014/main" id="{08044DE8-5C96-9F46-AA9D-8F1C74993F06}"/>
              </a:ext>
            </a:extLst>
          </p:cNvPr>
          <p:cNvSpPr>
            <a:spLocks noGrp="1"/>
          </p:cNvSpPr>
          <p:nvPr>
            <p:ph type="sldNum" sz="quarter" idx="11"/>
          </p:nvPr>
        </p:nvSpPr>
        <p:spPr/>
        <p:txBody>
          <a:bodyPr/>
          <a:lstStyle/>
          <a:p>
            <a:fld id="{C8815BE7-33BD-4156-87D0-4F3D74C8931E}" type="slidenum">
              <a:rPr lang="en-CA" smtClean="0"/>
              <a:t>11</a:t>
            </a:fld>
            <a:endParaRPr lang="en-CA" dirty="0"/>
          </a:p>
        </p:txBody>
      </p:sp>
      <p:grpSp>
        <p:nvGrpSpPr>
          <p:cNvPr id="37" name="Group 36"/>
          <p:cNvGrpSpPr/>
          <p:nvPr/>
        </p:nvGrpSpPr>
        <p:grpSpPr>
          <a:xfrm>
            <a:off x="847392" y="5632442"/>
            <a:ext cx="3071689" cy="901394"/>
            <a:chOff x="847392" y="5632442"/>
            <a:chExt cx="3071689" cy="901394"/>
          </a:xfrm>
        </p:grpSpPr>
        <p:sp>
          <p:nvSpPr>
            <p:cNvPr id="19" name="TextBox 18">
              <a:extLst>
                <a:ext uri="{FF2B5EF4-FFF2-40B4-BE49-F238E27FC236}">
                  <a16:creationId xmlns:a16="http://schemas.microsoft.com/office/drawing/2014/main" id="{2C339BE3-B22D-2B45-86BE-DA544A166191}"/>
                </a:ext>
              </a:extLst>
            </p:cNvPr>
            <p:cNvSpPr txBox="1"/>
            <p:nvPr/>
          </p:nvSpPr>
          <p:spPr>
            <a:xfrm>
              <a:off x="1911800" y="5632442"/>
              <a:ext cx="1492716" cy="338554"/>
            </a:xfrm>
            <a:prstGeom prst="rect">
              <a:avLst/>
            </a:prstGeom>
            <a:noFill/>
          </p:spPr>
          <p:txBody>
            <a:bodyPr wrap="none" rtlCol="0">
              <a:spAutoFit/>
            </a:bodyPr>
            <a:lstStyle/>
            <a:p>
              <a:r>
                <a:rPr lang="en-US" sz="1600" i="1" dirty="0"/>
                <a:t>Regularization</a:t>
              </a:r>
            </a:p>
          </p:txBody>
        </p:sp>
        <p:sp>
          <p:nvSpPr>
            <p:cNvPr id="23" name="TextBox 22">
              <a:extLst>
                <a:ext uri="{FF2B5EF4-FFF2-40B4-BE49-F238E27FC236}">
                  <a16:creationId xmlns:a16="http://schemas.microsoft.com/office/drawing/2014/main" id="{D31FB5B7-7D4F-464C-A172-552071AF7715}"/>
                </a:ext>
              </a:extLst>
            </p:cNvPr>
            <p:cNvSpPr txBox="1"/>
            <p:nvPr/>
          </p:nvSpPr>
          <p:spPr>
            <a:xfrm>
              <a:off x="1911800" y="5913862"/>
              <a:ext cx="2007281" cy="338554"/>
            </a:xfrm>
            <a:prstGeom prst="rect">
              <a:avLst/>
            </a:prstGeom>
            <a:noFill/>
          </p:spPr>
          <p:txBody>
            <a:bodyPr wrap="none" rtlCol="0">
              <a:spAutoFit/>
            </a:bodyPr>
            <a:lstStyle/>
            <a:p>
              <a:r>
                <a:rPr lang="en-US" sz="1600" i="1" dirty="0"/>
                <a:t>Representation bias</a:t>
              </a:r>
            </a:p>
          </p:txBody>
        </p:sp>
        <p:sp>
          <p:nvSpPr>
            <p:cNvPr id="25" name="TextBox 24">
              <a:extLst>
                <a:ext uri="{FF2B5EF4-FFF2-40B4-BE49-F238E27FC236}">
                  <a16:creationId xmlns:a16="http://schemas.microsoft.com/office/drawing/2014/main" id="{70812314-CD63-E748-9EB9-3DCE28DD0EE6}"/>
                </a:ext>
              </a:extLst>
            </p:cNvPr>
            <p:cNvSpPr txBox="1"/>
            <p:nvPr/>
          </p:nvSpPr>
          <p:spPr>
            <a:xfrm>
              <a:off x="1908057" y="6195282"/>
              <a:ext cx="1757212" cy="338554"/>
            </a:xfrm>
            <a:prstGeom prst="rect">
              <a:avLst/>
            </a:prstGeom>
            <a:noFill/>
          </p:spPr>
          <p:txBody>
            <a:bodyPr wrap="none" rtlCol="0">
              <a:spAutoFit/>
            </a:bodyPr>
            <a:lstStyle/>
            <a:p>
              <a:r>
                <a:rPr lang="en-US" sz="1600" i="1" dirty="0"/>
                <a:t>Feature selection</a:t>
              </a:r>
            </a:p>
          </p:txBody>
        </p:sp>
        <p:sp>
          <p:nvSpPr>
            <p:cNvPr id="26" name="TextBox 25">
              <a:extLst>
                <a:ext uri="{FF2B5EF4-FFF2-40B4-BE49-F238E27FC236}">
                  <a16:creationId xmlns:a16="http://schemas.microsoft.com/office/drawing/2014/main" id="{FEA570A9-55B6-9B49-B3D9-479268924720}"/>
                </a:ext>
              </a:extLst>
            </p:cNvPr>
            <p:cNvSpPr txBox="1"/>
            <p:nvPr/>
          </p:nvSpPr>
          <p:spPr>
            <a:xfrm>
              <a:off x="847392" y="5923324"/>
              <a:ext cx="1120820" cy="338554"/>
            </a:xfrm>
            <a:prstGeom prst="rect">
              <a:avLst/>
            </a:prstGeom>
            <a:noFill/>
          </p:spPr>
          <p:txBody>
            <a:bodyPr wrap="none" rtlCol="0">
              <a:spAutoFit/>
            </a:bodyPr>
            <a:lstStyle/>
            <a:p>
              <a:r>
                <a:rPr lang="en-US" sz="1600" b="1" dirty="0">
                  <a:solidFill>
                    <a:schemeClr val="tx2"/>
                  </a:solidFill>
                </a:rPr>
                <a:t>Benefits:</a:t>
              </a:r>
              <a:r>
                <a:rPr lang="en-US" sz="1600" dirty="0">
                  <a:solidFill>
                    <a:schemeClr val="tx2"/>
                  </a:solidFill>
                </a:rPr>
                <a:t> </a:t>
              </a:r>
            </a:p>
          </p:txBody>
        </p:sp>
      </p:grpSp>
      <p:grpSp>
        <p:nvGrpSpPr>
          <p:cNvPr id="31" name="Group 30">
            <a:extLst>
              <a:ext uri="{FF2B5EF4-FFF2-40B4-BE49-F238E27FC236}">
                <a16:creationId xmlns:a16="http://schemas.microsoft.com/office/drawing/2014/main" id="{9FD1CD00-5932-8E43-9B5F-B639FADC558A}"/>
              </a:ext>
            </a:extLst>
          </p:cNvPr>
          <p:cNvGrpSpPr/>
          <p:nvPr/>
        </p:nvGrpSpPr>
        <p:grpSpPr>
          <a:xfrm>
            <a:off x="154604" y="1663699"/>
            <a:ext cx="6398384" cy="3582160"/>
            <a:chOff x="153680" y="1771412"/>
            <a:chExt cx="6965422" cy="3201464"/>
          </a:xfrm>
        </p:grpSpPr>
        <p:pic>
          <p:nvPicPr>
            <p:cNvPr id="3" name="Picture 2">
              <a:extLst>
                <a:ext uri="{FF2B5EF4-FFF2-40B4-BE49-F238E27FC236}">
                  <a16:creationId xmlns:a16="http://schemas.microsoft.com/office/drawing/2014/main" id="{96EF63C7-7583-C946-B65C-D2902985BA72}"/>
                </a:ext>
              </a:extLst>
            </p:cNvPr>
            <p:cNvPicPr>
              <a:picLocks noChangeAspect="1"/>
            </p:cNvPicPr>
            <p:nvPr/>
          </p:nvPicPr>
          <p:blipFill rotWithShape="1">
            <a:blip r:embed="rId4"/>
            <a:srcRect t="723" r="79456" b="73342"/>
            <a:stretch/>
          </p:blipFill>
          <p:spPr>
            <a:xfrm>
              <a:off x="206161" y="1771412"/>
              <a:ext cx="3411279" cy="2346828"/>
            </a:xfrm>
            <a:prstGeom prst="rect">
              <a:avLst/>
            </a:prstGeom>
          </p:spPr>
        </p:pic>
        <p:pic>
          <p:nvPicPr>
            <p:cNvPr id="72" name="Picture 71">
              <a:extLst>
                <a:ext uri="{FF2B5EF4-FFF2-40B4-BE49-F238E27FC236}">
                  <a16:creationId xmlns:a16="http://schemas.microsoft.com/office/drawing/2014/main" id="{E85E5E7B-8952-8E41-A41B-93A462921DA3}"/>
                </a:ext>
              </a:extLst>
            </p:cNvPr>
            <p:cNvPicPr>
              <a:picLocks noChangeAspect="1"/>
            </p:cNvPicPr>
            <p:nvPr/>
          </p:nvPicPr>
          <p:blipFill rotWithShape="1">
            <a:blip r:embed="rId4"/>
            <a:srcRect t="80558"/>
            <a:stretch/>
          </p:blipFill>
          <p:spPr>
            <a:xfrm>
              <a:off x="153680" y="4168387"/>
              <a:ext cx="6965422" cy="804489"/>
            </a:xfrm>
            <a:prstGeom prst="rect">
              <a:avLst/>
            </a:prstGeom>
          </p:spPr>
        </p:pic>
        <p:pic>
          <p:nvPicPr>
            <p:cNvPr id="87" name="Picture 86">
              <a:extLst>
                <a:ext uri="{FF2B5EF4-FFF2-40B4-BE49-F238E27FC236}">
                  <a16:creationId xmlns:a16="http://schemas.microsoft.com/office/drawing/2014/main" id="{E8908FA5-F7DC-DD49-A671-C4C31076D1A9}"/>
                </a:ext>
              </a:extLst>
            </p:cNvPr>
            <p:cNvPicPr>
              <a:picLocks noChangeAspect="1"/>
            </p:cNvPicPr>
            <p:nvPr/>
          </p:nvPicPr>
          <p:blipFill rotWithShape="1">
            <a:blip r:embed="rId4"/>
            <a:srcRect t="53336" r="79984" b="20452"/>
            <a:stretch/>
          </p:blipFill>
          <p:spPr>
            <a:xfrm>
              <a:off x="3617440" y="1771413"/>
              <a:ext cx="3173687" cy="2346828"/>
            </a:xfrm>
            <a:prstGeom prst="rect">
              <a:avLst/>
            </a:prstGeom>
          </p:spPr>
        </p:pic>
      </p:grpSp>
      <p:grpSp>
        <p:nvGrpSpPr>
          <p:cNvPr id="13" name="Group 12"/>
          <p:cNvGrpSpPr/>
          <p:nvPr/>
        </p:nvGrpSpPr>
        <p:grpSpPr>
          <a:xfrm>
            <a:off x="3868478" y="5527279"/>
            <a:ext cx="1779654" cy="1235169"/>
            <a:chOff x="5184037" y="5524119"/>
            <a:chExt cx="1779654" cy="1235169"/>
          </a:xfrm>
        </p:grpSpPr>
        <p:grpSp>
          <p:nvGrpSpPr>
            <p:cNvPr id="20" name="Group 19">
              <a:extLst>
                <a:ext uri="{FF2B5EF4-FFF2-40B4-BE49-F238E27FC236}">
                  <a16:creationId xmlns:a16="http://schemas.microsoft.com/office/drawing/2014/main" id="{02C72B64-B0C6-CD4C-AC9D-D05F45047875}"/>
                </a:ext>
              </a:extLst>
            </p:cNvPr>
            <p:cNvGrpSpPr/>
            <p:nvPr/>
          </p:nvGrpSpPr>
          <p:grpSpPr>
            <a:xfrm>
              <a:off x="5403956" y="5524119"/>
              <a:ext cx="1383695" cy="972467"/>
              <a:chOff x="7023370" y="1280130"/>
              <a:chExt cx="1793020" cy="1173779"/>
            </a:xfrm>
          </p:grpSpPr>
          <p:sp>
            <p:nvSpPr>
              <p:cNvPr id="27" name="Oval 26">
                <a:extLst>
                  <a:ext uri="{FF2B5EF4-FFF2-40B4-BE49-F238E27FC236}">
                    <a16:creationId xmlns:a16="http://schemas.microsoft.com/office/drawing/2014/main" id="{50D6D60D-D2D0-554A-A5C6-5A02B4261561}"/>
                  </a:ext>
                </a:extLst>
              </p:cNvPr>
              <p:cNvSpPr/>
              <p:nvPr/>
            </p:nvSpPr>
            <p:spPr>
              <a:xfrm>
                <a:off x="7023370" y="1284046"/>
                <a:ext cx="1213683" cy="1169863"/>
              </a:xfrm>
              <a:prstGeom prst="ellipse">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5537B1F-2366-594E-B8DC-FBB4DE8DA656}"/>
                  </a:ext>
                </a:extLst>
              </p:cNvPr>
              <p:cNvSpPr/>
              <p:nvPr/>
            </p:nvSpPr>
            <p:spPr>
              <a:xfrm>
                <a:off x="7602707" y="1280130"/>
                <a:ext cx="1213683" cy="1169863"/>
              </a:xfrm>
              <a:prstGeom prst="ellipse">
                <a:avLst/>
              </a:prstGeom>
              <a:solidFill>
                <a:schemeClr val="accent2">
                  <a:alpha val="4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267742F-AF02-0C4D-B958-5723ECDE5313}"/>
                  </a:ext>
                </a:extLst>
              </p:cNvPr>
              <p:cNvSpPr txBox="1"/>
              <p:nvPr/>
            </p:nvSpPr>
            <p:spPr>
              <a:xfrm>
                <a:off x="7154180" y="1737985"/>
                <a:ext cx="430396" cy="408639"/>
              </a:xfrm>
              <a:prstGeom prst="rect">
                <a:avLst/>
              </a:prstGeom>
              <a:noFill/>
            </p:spPr>
            <p:txBody>
              <a:bodyPr wrap="none" rtlCol="0">
                <a:spAutoFit/>
              </a:bodyPr>
              <a:lstStyle/>
              <a:p>
                <a:r>
                  <a:rPr lang="en-US" sz="1600" b="1" dirty="0"/>
                  <a:t>A</a:t>
                </a:r>
                <a:endParaRPr lang="en-US" b="1" dirty="0"/>
              </a:p>
            </p:txBody>
          </p:sp>
          <p:sp>
            <p:nvSpPr>
              <p:cNvPr id="30" name="TextBox 29">
                <a:extLst>
                  <a:ext uri="{FF2B5EF4-FFF2-40B4-BE49-F238E27FC236}">
                    <a16:creationId xmlns:a16="http://schemas.microsoft.com/office/drawing/2014/main" id="{B931316D-2C3A-9642-887D-0F904EF09B67}"/>
                  </a:ext>
                </a:extLst>
              </p:cNvPr>
              <p:cNvSpPr txBox="1"/>
              <p:nvPr/>
            </p:nvSpPr>
            <p:spPr>
              <a:xfrm>
                <a:off x="8308548" y="1750455"/>
                <a:ext cx="430396" cy="408639"/>
              </a:xfrm>
              <a:prstGeom prst="rect">
                <a:avLst/>
              </a:prstGeom>
              <a:noFill/>
            </p:spPr>
            <p:txBody>
              <a:bodyPr wrap="none" rtlCol="0">
                <a:spAutoFit/>
              </a:bodyPr>
              <a:lstStyle/>
              <a:p>
                <a:r>
                  <a:rPr lang="en-US" sz="1600" b="1" dirty="0"/>
                  <a:t>B</a:t>
                </a:r>
              </a:p>
            </p:txBody>
          </p:sp>
        </p:grpSp>
        <p:sp>
          <p:nvSpPr>
            <p:cNvPr id="22" name="TextBox 21">
              <a:extLst>
                <a:ext uri="{FF2B5EF4-FFF2-40B4-BE49-F238E27FC236}">
                  <a16:creationId xmlns:a16="http://schemas.microsoft.com/office/drawing/2014/main" id="{ECE28733-FE9F-364D-985C-8ACEB1AF3F0E}"/>
                </a:ext>
              </a:extLst>
            </p:cNvPr>
            <p:cNvSpPr txBox="1"/>
            <p:nvPr/>
          </p:nvSpPr>
          <p:spPr>
            <a:xfrm>
              <a:off x="5184037" y="6420734"/>
              <a:ext cx="1779654" cy="338554"/>
            </a:xfrm>
            <a:prstGeom prst="rect">
              <a:avLst/>
            </a:prstGeom>
            <a:noFill/>
          </p:spPr>
          <p:txBody>
            <a:bodyPr wrap="none" rtlCol="0">
              <a:spAutoFit/>
            </a:bodyPr>
            <a:lstStyle/>
            <a:p>
              <a:r>
                <a:rPr lang="en-US" sz="1600" b="1" dirty="0"/>
                <a:t>Solution Spaces</a:t>
              </a:r>
            </a:p>
          </p:txBody>
        </p:sp>
      </p:grpSp>
      <p:pic>
        <p:nvPicPr>
          <p:cNvPr id="32" name="Picture 31">
            <a:extLst>
              <a:ext uri="{FF2B5EF4-FFF2-40B4-BE49-F238E27FC236}">
                <a16:creationId xmlns:a16="http://schemas.microsoft.com/office/drawing/2014/main" id="{57041903-988D-2248-B67A-EB74C873B659}"/>
              </a:ext>
            </a:extLst>
          </p:cNvPr>
          <p:cNvPicPr>
            <a:picLocks noChangeAspect="1"/>
          </p:cNvPicPr>
          <p:nvPr/>
        </p:nvPicPr>
        <p:blipFill rotWithShape="1">
          <a:blip r:embed="rId5"/>
          <a:srcRect r="49091"/>
          <a:stretch/>
        </p:blipFill>
        <p:spPr>
          <a:xfrm>
            <a:off x="6961438" y="1618966"/>
            <a:ext cx="4369171" cy="3908313"/>
          </a:xfrm>
          <a:prstGeom prst="rect">
            <a:avLst/>
          </a:prstGeom>
        </p:spPr>
      </p:pic>
    </p:spTree>
    <p:extLst>
      <p:ext uri="{BB962C8B-B14F-4D97-AF65-F5344CB8AC3E}">
        <p14:creationId xmlns:p14="http://schemas.microsoft.com/office/powerpoint/2010/main" val="216909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8815BE7-33BD-4156-87D0-4F3D74C8931E}" type="slidenum">
              <a:rPr lang="en-CA" smtClean="0"/>
              <a:t>12</a:t>
            </a:fld>
            <a:endParaRPr lang="en-CA"/>
          </a:p>
        </p:txBody>
      </p:sp>
      <p:sp>
        <p:nvSpPr>
          <p:cNvPr id="3" name="Text Placeholder 2"/>
          <p:cNvSpPr>
            <a:spLocks noGrp="1"/>
          </p:cNvSpPr>
          <p:nvPr>
            <p:ph type="body" sz="quarter" idx="13"/>
          </p:nvPr>
        </p:nvSpPr>
        <p:spPr>
          <a:xfrm>
            <a:off x="492338" y="223520"/>
            <a:ext cx="8968316" cy="5969000"/>
          </a:xfrm>
        </p:spPr>
        <p:txBody>
          <a:bodyPr/>
          <a:lstStyle/>
          <a:p>
            <a:pPr>
              <a:buClrTx/>
              <a:buFont typeface="Wingdings" pitchFamily="2" charset="2"/>
              <a:buChar char="ü"/>
            </a:pPr>
            <a:r>
              <a:rPr lang="en-US" sz="2800" dirty="0">
                <a:solidFill>
                  <a:schemeClr val="tx1"/>
                </a:solidFill>
                <a:latin typeface="Calibri Light" panose="020F0302020204030204" pitchFamily="34" charset="0"/>
              </a:rPr>
              <a:t>Motivation and Introduction</a:t>
            </a:r>
          </a:p>
          <a:p>
            <a:pPr marL="457200" indent="-457200">
              <a:buClrTx/>
              <a:buFont typeface="Wingdings" panose="05000000000000000000" pitchFamily="2" charset="2"/>
              <a:buChar char="ü"/>
            </a:pPr>
            <a:r>
              <a:rPr lang="en-US" sz="2800" dirty="0">
                <a:solidFill>
                  <a:schemeClr val="tx1"/>
                </a:solidFill>
                <a:latin typeface="Calibri Light" panose="020F0302020204030204" pitchFamily="34" charset="0"/>
              </a:rPr>
              <a:t>Background</a:t>
            </a:r>
          </a:p>
          <a:p>
            <a:pPr lvl="3">
              <a:buFont typeface="Wingdings" panose="05000000000000000000" pitchFamily="2" charset="2"/>
              <a:buChar char="ü"/>
            </a:pPr>
            <a:r>
              <a:rPr lang="en-US" sz="2400" b="1" dirty="0">
                <a:solidFill>
                  <a:schemeClr val="tx1"/>
                </a:solidFill>
                <a:latin typeface="Calibri Light" panose="020F0302020204030204" pitchFamily="34" charset="0"/>
              </a:rPr>
              <a:t>Neural Network</a:t>
            </a:r>
          </a:p>
          <a:p>
            <a:pPr lvl="3">
              <a:buFont typeface="Wingdings" panose="05000000000000000000" pitchFamily="2" charset="2"/>
              <a:buChar char="ü"/>
            </a:pPr>
            <a:r>
              <a:rPr lang="en-US" sz="2400" b="1" dirty="0">
                <a:solidFill>
                  <a:schemeClr val="tx1"/>
                </a:solidFill>
                <a:latin typeface="Calibri Light" panose="020F0302020204030204" pitchFamily="34" charset="0"/>
              </a:rPr>
              <a:t>Auto-encoders</a:t>
            </a:r>
          </a:p>
          <a:p>
            <a:pPr lvl="3">
              <a:buFont typeface="Wingdings" panose="05000000000000000000" pitchFamily="2" charset="2"/>
              <a:buChar char="ü"/>
            </a:pPr>
            <a:r>
              <a:rPr lang="en-US" sz="2400" b="1" dirty="0">
                <a:solidFill>
                  <a:schemeClr val="tx1"/>
                </a:solidFill>
                <a:latin typeface="Calibri Light" panose="020F0302020204030204" pitchFamily="34" charset="0"/>
              </a:rPr>
              <a:t>Metrics for Evaluation</a:t>
            </a:r>
          </a:p>
          <a:p>
            <a:pPr lvl="3">
              <a:buFont typeface="Wingdings" panose="05000000000000000000" pitchFamily="2" charset="2"/>
              <a:buChar char="ü"/>
            </a:pPr>
            <a:r>
              <a:rPr lang="en-US" sz="2400" b="1" dirty="0">
                <a:solidFill>
                  <a:schemeClr val="tx1"/>
                </a:solidFill>
                <a:latin typeface="Calibri Light" panose="020F0302020204030204" pitchFamily="34" charset="0"/>
              </a:rPr>
              <a:t>Multi-task Learning</a:t>
            </a:r>
          </a:p>
          <a:p>
            <a:pPr>
              <a:buClrTx/>
              <a:buFont typeface="Wingdings" pitchFamily="2" charset="2"/>
              <a:buChar char="q"/>
            </a:pPr>
            <a:r>
              <a:rPr lang="en-US" sz="2800" dirty="0">
                <a:solidFill>
                  <a:schemeClr val="tx1"/>
                </a:solidFill>
                <a:latin typeface="Calibri Light" panose="020F0302020204030204" pitchFamily="34" charset="0"/>
              </a:rPr>
              <a:t>Experimental Setup – Models</a:t>
            </a:r>
          </a:p>
          <a:p>
            <a:pPr>
              <a:buClrTx/>
              <a:buFont typeface="Wingdings" pitchFamily="2" charset="2"/>
              <a:buChar char="q"/>
            </a:pPr>
            <a:r>
              <a:rPr lang="en-US" sz="2800" dirty="0">
                <a:solidFill>
                  <a:schemeClr val="tx1"/>
                </a:solidFill>
                <a:latin typeface="Calibri Light" panose="020F0302020204030204" pitchFamily="34" charset="0"/>
              </a:rPr>
              <a:t>Data Distribution</a:t>
            </a:r>
          </a:p>
          <a:p>
            <a:pPr>
              <a:buClrTx/>
              <a:buFont typeface="Wingdings" pitchFamily="2" charset="2"/>
              <a:buChar char="q"/>
            </a:pPr>
            <a:r>
              <a:rPr lang="en-US" sz="2800" dirty="0">
                <a:solidFill>
                  <a:schemeClr val="tx1"/>
                </a:solidFill>
                <a:latin typeface="Calibri Light" panose="020F0302020204030204" pitchFamily="34" charset="0"/>
              </a:rPr>
              <a:t>Classification Results</a:t>
            </a:r>
          </a:p>
          <a:p>
            <a:pPr>
              <a:buClrTx/>
              <a:buFont typeface="Wingdings" pitchFamily="2" charset="2"/>
              <a:buChar char="q"/>
            </a:pPr>
            <a:r>
              <a:rPr lang="en-US" sz="2800" dirty="0">
                <a:solidFill>
                  <a:schemeClr val="tx1"/>
                </a:solidFill>
                <a:latin typeface="Calibri Light" panose="020F0302020204030204" pitchFamily="34" charset="0"/>
              </a:rPr>
              <a:t>Discriminative Analysis</a:t>
            </a:r>
          </a:p>
          <a:p>
            <a:pPr>
              <a:buClrTx/>
              <a:buFont typeface="Wingdings" pitchFamily="2" charset="2"/>
              <a:buChar char="q"/>
            </a:pPr>
            <a:r>
              <a:rPr lang="en-US" sz="2800" dirty="0">
                <a:solidFill>
                  <a:schemeClr val="tx1"/>
                </a:solidFill>
                <a:latin typeface="Calibri Light" panose="020F0302020204030204" pitchFamily="34" charset="0"/>
              </a:rPr>
              <a:t>Summary and Future Steps</a:t>
            </a:r>
          </a:p>
        </p:txBody>
      </p:sp>
      <p:sp>
        <p:nvSpPr>
          <p:cNvPr id="4" name="Rectangle 3"/>
          <p:cNvSpPr/>
          <p:nvPr/>
        </p:nvSpPr>
        <p:spPr>
          <a:xfrm>
            <a:off x="274320" y="223520"/>
            <a:ext cx="11684000" cy="61328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43139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style>
          <a:lnRef idx="3">
            <a:schemeClr val="lt1"/>
          </a:lnRef>
          <a:fillRef idx="1">
            <a:schemeClr val="dk1"/>
          </a:fillRef>
          <a:effectRef idx="1">
            <a:schemeClr val="dk1"/>
          </a:effectRef>
          <a:fontRef idx="minor">
            <a:schemeClr val="lt1"/>
          </a:fontRef>
        </p:style>
        <p:txBody>
          <a:bodyPr>
            <a:normAutofit/>
          </a:bodyPr>
          <a:lstStyle/>
          <a:p>
            <a:r>
              <a:rPr lang="en-US" b="1" dirty="0"/>
              <a:t>Experimental Setup - Models</a:t>
            </a:r>
            <a:endParaRPr lang="en-CA" b="1" dirty="0"/>
          </a:p>
        </p:txBody>
      </p:sp>
      <p:sp>
        <p:nvSpPr>
          <p:cNvPr id="3" name="Slide Number Placeholder 2">
            <a:extLst>
              <a:ext uri="{FF2B5EF4-FFF2-40B4-BE49-F238E27FC236}">
                <a16:creationId xmlns:a16="http://schemas.microsoft.com/office/drawing/2014/main" id="{44AFA900-B2EF-7445-868A-8C8620DF46FB}"/>
              </a:ext>
            </a:extLst>
          </p:cNvPr>
          <p:cNvSpPr>
            <a:spLocks noGrp="1"/>
          </p:cNvSpPr>
          <p:nvPr>
            <p:ph type="sldNum" sz="quarter" idx="11"/>
          </p:nvPr>
        </p:nvSpPr>
        <p:spPr/>
        <p:txBody>
          <a:bodyPr/>
          <a:lstStyle/>
          <a:p>
            <a:fld id="{C8815BE7-33BD-4156-87D0-4F3D74C8931E}" type="slidenum">
              <a:rPr lang="en-CA" smtClean="0"/>
              <a:t>13</a:t>
            </a:fld>
            <a:endParaRPr lang="en-CA"/>
          </a:p>
        </p:txBody>
      </p:sp>
      <p:sp>
        <p:nvSpPr>
          <p:cNvPr id="26" name="Content Placeholder 25">
            <a:extLst>
              <a:ext uri="{FF2B5EF4-FFF2-40B4-BE49-F238E27FC236}">
                <a16:creationId xmlns:a16="http://schemas.microsoft.com/office/drawing/2014/main" id="{DCC6E6EC-BD65-E442-8939-9E8E637A4BCD}"/>
              </a:ext>
            </a:extLst>
          </p:cNvPr>
          <p:cNvSpPr>
            <a:spLocks noGrp="1"/>
          </p:cNvSpPr>
          <p:nvPr>
            <p:ph type="body" sz="quarter" idx="12"/>
          </p:nvPr>
        </p:nvSpPr>
        <p:spPr>
          <a:xfrm>
            <a:off x="8845825" y="1878136"/>
            <a:ext cx="2892287" cy="4478215"/>
          </a:xfrm>
        </p:spPr>
        <p:txBody>
          <a:bodyPr>
            <a:noAutofit/>
          </a:bodyPr>
          <a:lstStyle/>
          <a:p>
            <a:pPr marL="342900" indent="-342900">
              <a:buFont typeface="Arial" panose="020B0604020202020204" pitchFamily="34" charset="0"/>
              <a:buChar char="•"/>
            </a:pPr>
            <a:r>
              <a:rPr lang="en-CA" sz="2000" b="0" dirty="0">
                <a:solidFill>
                  <a:schemeClr val="tx1"/>
                </a:solidFill>
              </a:rPr>
              <a:t>In this work, we compare the new proposed machine learning model (MTF) to a baseline framework (F1)</a:t>
            </a:r>
          </a:p>
          <a:p>
            <a:pPr marL="342900" indent="-342900">
              <a:buFont typeface="Arial" panose="020B0604020202020204" pitchFamily="34" charset="0"/>
              <a:buChar char="•"/>
            </a:pPr>
            <a:r>
              <a:rPr lang="en-CA" sz="2000" b="0" dirty="0">
                <a:solidFill>
                  <a:schemeClr val="tx1"/>
                </a:solidFill>
              </a:rPr>
              <a:t>Both tasks in the MTF are learned simultaneously during training</a:t>
            </a:r>
          </a:p>
          <a:p>
            <a:pPr marL="342900" indent="-342900">
              <a:buFont typeface="Arial" panose="020B0604020202020204" pitchFamily="34" charset="0"/>
              <a:buChar char="•"/>
            </a:pPr>
            <a:endParaRPr lang="en-US" sz="2000" b="0" dirty="0">
              <a:solidFill>
                <a:schemeClr val="tx1"/>
              </a:solidFill>
            </a:endParaRPr>
          </a:p>
        </p:txBody>
      </p:sp>
      <p:pic>
        <p:nvPicPr>
          <p:cNvPr id="6" name="Picture 1" descr="page2image5898240">
            <a:extLst>
              <a:ext uri="{FF2B5EF4-FFF2-40B4-BE49-F238E27FC236}">
                <a16:creationId xmlns:a16="http://schemas.microsoft.com/office/drawing/2014/main" id="{880BE69D-9118-AB4D-8181-1156876537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72150" y="3350961"/>
            <a:ext cx="6443671" cy="345259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DF26D7E8-B502-3940-82E0-D3AAED3B3891}"/>
              </a:ext>
            </a:extLst>
          </p:cNvPr>
          <p:cNvGrpSpPr/>
          <p:nvPr/>
        </p:nvGrpSpPr>
        <p:grpSpPr>
          <a:xfrm>
            <a:off x="2107097" y="1557500"/>
            <a:ext cx="6162260" cy="1098993"/>
            <a:chOff x="128433" y="1053711"/>
            <a:chExt cx="4036165" cy="976795"/>
          </a:xfrm>
        </p:grpSpPr>
        <p:sp>
          <p:nvSpPr>
            <p:cNvPr id="4" name="Rectangle 3">
              <a:extLst>
                <a:ext uri="{FF2B5EF4-FFF2-40B4-BE49-F238E27FC236}">
                  <a16:creationId xmlns:a16="http://schemas.microsoft.com/office/drawing/2014/main" id="{D4E4C5F3-FAD4-7849-B291-286BC4122BE6}"/>
                </a:ext>
              </a:extLst>
            </p:cNvPr>
            <p:cNvSpPr/>
            <p:nvPr/>
          </p:nvSpPr>
          <p:spPr>
            <a:xfrm>
              <a:off x="1210234" y="1053711"/>
              <a:ext cx="282388" cy="976795"/>
            </a:xfrm>
            <a:prstGeom prst="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p>
          </p:txBody>
        </p:sp>
        <p:sp>
          <p:nvSpPr>
            <p:cNvPr id="11" name="Rectangle 10">
              <a:extLst>
                <a:ext uri="{FF2B5EF4-FFF2-40B4-BE49-F238E27FC236}">
                  <a16:creationId xmlns:a16="http://schemas.microsoft.com/office/drawing/2014/main" id="{524AA8D5-302C-6148-A2E0-09EDC60C335F}"/>
                </a:ext>
              </a:extLst>
            </p:cNvPr>
            <p:cNvSpPr/>
            <p:nvPr/>
          </p:nvSpPr>
          <p:spPr>
            <a:xfrm>
              <a:off x="1994895" y="1262139"/>
              <a:ext cx="282388" cy="559937"/>
            </a:xfrm>
            <a:prstGeom prst="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p>
          </p:txBody>
        </p:sp>
        <p:cxnSp>
          <p:nvCxnSpPr>
            <p:cNvPr id="7" name="Straight Arrow Connector 6">
              <a:extLst>
                <a:ext uri="{FF2B5EF4-FFF2-40B4-BE49-F238E27FC236}">
                  <a16:creationId xmlns:a16="http://schemas.microsoft.com/office/drawing/2014/main" id="{1A671BCC-D9CA-3848-9A27-82852B9F6BEC}"/>
                </a:ext>
              </a:extLst>
            </p:cNvPr>
            <p:cNvCxnSpPr>
              <a:cxnSpLocks/>
              <a:stCxn id="18" idx="3"/>
              <a:endCxn id="4" idx="1"/>
            </p:cNvCxnSpPr>
            <p:nvPr/>
          </p:nvCxnSpPr>
          <p:spPr>
            <a:xfrm flipV="1">
              <a:off x="771470" y="1542109"/>
              <a:ext cx="438764" cy="34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0CBD458-7066-0149-9FB1-7667A9180C3D}"/>
                </a:ext>
              </a:extLst>
            </p:cNvPr>
            <p:cNvCxnSpPr>
              <a:cxnSpLocks/>
              <a:stCxn id="4" idx="3"/>
              <a:endCxn id="11" idx="1"/>
            </p:cNvCxnSpPr>
            <p:nvPr/>
          </p:nvCxnSpPr>
          <p:spPr>
            <a:xfrm flipV="1">
              <a:off x="1492622" y="1542108"/>
              <a:ext cx="5022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DD4C881-304F-434F-A6AF-4BC649295274}"/>
                </a:ext>
              </a:extLst>
            </p:cNvPr>
            <p:cNvCxnSpPr>
              <a:cxnSpLocks/>
              <a:stCxn id="11" idx="3"/>
            </p:cNvCxnSpPr>
            <p:nvPr/>
          </p:nvCxnSpPr>
          <p:spPr>
            <a:xfrm>
              <a:off x="2277283" y="1542108"/>
              <a:ext cx="3815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718C5AB-5827-6448-AA42-D516EFEF6FF7}"/>
                </a:ext>
              </a:extLst>
            </p:cNvPr>
            <p:cNvSpPr txBox="1"/>
            <p:nvPr/>
          </p:nvSpPr>
          <p:spPr>
            <a:xfrm>
              <a:off x="128433" y="1278868"/>
              <a:ext cx="643037" cy="533431"/>
            </a:xfrm>
            <a:prstGeom prst="rect">
              <a:avLst/>
            </a:prstGeom>
            <a:noFill/>
          </p:spPr>
          <p:txBody>
            <a:bodyPr wrap="square" rtlCol="0">
              <a:spAutoFit/>
            </a:bodyPr>
            <a:lstStyle/>
            <a:p>
              <a:pPr algn="ctr"/>
              <a:r>
                <a:rPr lang="en-US" sz="1100" b="1" dirty="0"/>
                <a:t>INPUT FEATURE SET</a:t>
              </a:r>
            </a:p>
          </p:txBody>
        </p:sp>
        <p:sp>
          <p:nvSpPr>
            <p:cNvPr id="25" name="TextBox 24">
              <a:extLst>
                <a:ext uri="{FF2B5EF4-FFF2-40B4-BE49-F238E27FC236}">
                  <a16:creationId xmlns:a16="http://schemas.microsoft.com/office/drawing/2014/main" id="{D0E894F7-A6E3-FE42-9E48-0F88CDCC5DD2}"/>
                </a:ext>
              </a:extLst>
            </p:cNvPr>
            <p:cNvSpPr txBox="1"/>
            <p:nvPr/>
          </p:nvSpPr>
          <p:spPr>
            <a:xfrm>
              <a:off x="2559671" y="1338695"/>
              <a:ext cx="1604927" cy="382976"/>
            </a:xfrm>
            <a:prstGeom prst="rect">
              <a:avLst/>
            </a:prstGeom>
            <a:noFill/>
          </p:spPr>
          <p:txBody>
            <a:bodyPr wrap="square" rtlCol="0">
              <a:spAutoFit/>
            </a:bodyPr>
            <a:lstStyle/>
            <a:p>
              <a:pPr algn="ctr"/>
              <a:r>
                <a:rPr lang="en-US" sz="1100" b="1" dirty="0"/>
                <a:t>OUTPUT = HEALTHY/FAILED</a:t>
              </a:r>
            </a:p>
            <a:p>
              <a:pPr algn="ctr"/>
              <a:r>
                <a:rPr lang="en-US" sz="1100" i="1" dirty="0"/>
                <a:t>L</a:t>
              </a:r>
              <a:r>
                <a:rPr lang="en-US" sz="1100" i="1" baseline="-25000" dirty="0"/>
                <a:t>F1</a:t>
              </a:r>
              <a:r>
                <a:rPr lang="en-US" sz="1100" i="1" dirty="0"/>
                <a:t>= Classification Loss</a:t>
              </a:r>
            </a:p>
          </p:txBody>
        </p:sp>
      </p:grpSp>
      <p:sp>
        <p:nvSpPr>
          <p:cNvPr id="21" name="Rectangle 20">
            <a:extLst>
              <a:ext uri="{FF2B5EF4-FFF2-40B4-BE49-F238E27FC236}">
                <a16:creationId xmlns:a16="http://schemas.microsoft.com/office/drawing/2014/main" id="{956723E7-89EA-5444-BD95-5A995F0A5B97}"/>
              </a:ext>
            </a:extLst>
          </p:cNvPr>
          <p:cNvSpPr/>
          <p:nvPr/>
        </p:nvSpPr>
        <p:spPr>
          <a:xfrm>
            <a:off x="7972" y="1601136"/>
            <a:ext cx="1864178" cy="1200329"/>
          </a:xfrm>
          <a:prstGeom prst="rect">
            <a:avLst/>
          </a:prstGeom>
          <a:noFill/>
        </p:spPr>
        <p:txBody>
          <a:bodyPr wrap="square" lIns="91440" tIns="45720" rIns="91440" bIns="45720" anchor="t">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u="sng" dirty="0">
                <a:ln/>
                <a:solidFill>
                  <a:schemeClr val="accent2"/>
                </a:solidFill>
              </a:rPr>
              <a:t>Baseline Framework (F1)</a:t>
            </a:r>
          </a:p>
        </p:txBody>
      </p:sp>
      <p:sp>
        <p:nvSpPr>
          <p:cNvPr id="28" name="Rectangle 27">
            <a:extLst>
              <a:ext uri="{FF2B5EF4-FFF2-40B4-BE49-F238E27FC236}">
                <a16:creationId xmlns:a16="http://schemas.microsoft.com/office/drawing/2014/main" id="{383380F8-1943-A245-AEEF-57751945E0C7}"/>
              </a:ext>
            </a:extLst>
          </p:cNvPr>
          <p:cNvSpPr/>
          <p:nvPr/>
        </p:nvSpPr>
        <p:spPr>
          <a:xfrm>
            <a:off x="1" y="2982314"/>
            <a:ext cx="1872150" cy="120032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u="sng" dirty="0">
                <a:ln/>
                <a:solidFill>
                  <a:schemeClr val="accent2"/>
                </a:solidFill>
              </a:rPr>
              <a:t>Multi-task Framework </a:t>
            </a:r>
          </a:p>
          <a:p>
            <a:r>
              <a:rPr lang="en-US" sz="2400" b="1" u="sng" dirty="0">
                <a:ln/>
                <a:solidFill>
                  <a:schemeClr val="accent2"/>
                </a:solidFill>
              </a:rPr>
              <a:t>(MTF)</a:t>
            </a:r>
          </a:p>
        </p:txBody>
      </p:sp>
      <p:pic>
        <p:nvPicPr>
          <p:cNvPr id="17" name="Picture 16"/>
          <p:cNvPicPr>
            <a:picLocks noChangeAspect="1"/>
          </p:cNvPicPr>
          <p:nvPr/>
        </p:nvPicPr>
        <p:blipFill rotWithShape="1">
          <a:blip r:embed="rId4"/>
          <a:srcRect l="2431" t="13887" r="87090" b="80288"/>
          <a:stretch/>
        </p:blipFill>
        <p:spPr>
          <a:xfrm>
            <a:off x="1713961" y="5915339"/>
            <a:ext cx="1000125" cy="228600"/>
          </a:xfrm>
          <a:prstGeom prst="rect">
            <a:avLst/>
          </a:prstGeom>
        </p:spPr>
      </p:pic>
      <p:pic>
        <p:nvPicPr>
          <p:cNvPr id="22" name="Picture 21"/>
          <p:cNvPicPr>
            <a:picLocks noChangeAspect="1"/>
          </p:cNvPicPr>
          <p:nvPr/>
        </p:nvPicPr>
        <p:blipFill rotWithShape="1">
          <a:blip r:embed="rId4"/>
          <a:srcRect l="2431" t="7335" r="87010" b="85672"/>
          <a:stretch/>
        </p:blipFill>
        <p:spPr>
          <a:xfrm>
            <a:off x="1754133" y="4045429"/>
            <a:ext cx="1007767" cy="274428"/>
          </a:xfrm>
          <a:prstGeom prst="rect">
            <a:avLst/>
          </a:prstGeom>
        </p:spPr>
      </p:pic>
      <p:pic>
        <p:nvPicPr>
          <p:cNvPr id="23" name="Picture 22"/>
          <p:cNvPicPr>
            <a:picLocks noChangeAspect="1"/>
          </p:cNvPicPr>
          <p:nvPr/>
        </p:nvPicPr>
        <p:blipFill rotWithShape="1">
          <a:blip r:embed="rId4"/>
          <a:srcRect l="67383" t="31554" r="22438" b="61172"/>
          <a:stretch/>
        </p:blipFill>
        <p:spPr>
          <a:xfrm>
            <a:off x="2938029" y="3105456"/>
            <a:ext cx="971551" cy="285468"/>
          </a:xfrm>
          <a:prstGeom prst="rect">
            <a:avLst/>
          </a:prstGeom>
        </p:spPr>
      </p:pic>
      <p:pic>
        <p:nvPicPr>
          <p:cNvPr id="24" name="Picture 23"/>
          <p:cNvPicPr>
            <a:picLocks noChangeAspect="1"/>
          </p:cNvPicPr>
          <p:nvPr/>
        </p:nvPicPr>
        <p:blipFill rotWithShape="1">
          <a:blip r:embed="rId4"/>
          <a:srcRect l="87328" t="31554" r="3092" b="61294"/>
          <a:stretch/>
        </p:blipFill>
        <p:spPr>
          <a:xfrm>
            <a:off x="3909580" y="4936929"/>
            <a:ext cx="786245" cy="216096"/>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134793" y="5077258"/>
                <a:ext cx="538865"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𝑑</m:t>
                      </m:r>
                      <m:r>
                        <a:rPr lang="en-US" sz="1000" i="1">
                          <a:latin typeface="Cambria Math" panose="02040503050406030204" pitchFamily="18" charset="0"/>
                        </a:rPr>
                        <m:t>&gt;</m:t>
                      </m:r>
                      <m:r>
                        <a:rPr lang="en-US" sz="1000" i="1">
                          <a:latin typeface="Cambria Math" panose="02040503050406030204" pitchFamily="18" charset="0"/>
                        </a:rPr>
                        <m:t>𝑝</m:t>
                      </m:r>
                    </m:oMath>
                  </m:oMathPara>
                </a14:m>
                <a:endParaRPr lang="en-CA" sz="1000" dirty="0"/>
              </a:p>
            </p:txBody>
          </p:sp>
        </mc:Choice>
        <mc:Fallback xmlns="">
          <p:sp>
            <p:nvSpPr>
              <p:cNvPr id="5" name="Rectangle 4"/>
              <p:cNvSpPr>
                <a:spLocks noRot="1" noChangeAspect="1" noMove="1" noResize="1" noEditPoints="1" noAdjustHandles="1" noChangeArrowheads="1" noChangeShapeType="1" noTextEdit="1"/>
              </p:cNvSpPr>
              <p:nvPr/>
            </p:nvSpPr>
            <p:spPr>
              <a:xfrm>
                <a:off x="4134793" y="5077258"/>
                <a:ext cx="538865" cy="246221"/>
              </a:xfrm>
              <a:prstGeom prst="rect">
                <a:avLst/>
              </a:prstGeom>
              <a:blipFill rotWithShape="0">
                <a:blip r:embed="rId5"/>
                <a:stretch>
                  <a:fillRect/>
                </a:stretch>
              </a:blipFill>
            </p:spPr>
            <p:txBody>
              <a:bodyPr/>
              <a:lstStyle/>
              <a:p>
                <a:r>
                  <a:rPr lang="en-CA">
                    <a:noFill/>
                  </a:rPr>
                  <a:t> </a:t>
                </a:r>
              </a:p>
            </p:txBody>
          </p:sp>
        </mc:Fallback>
      </mc:AlternateContent>
      <p:pic>
        <p:nvPicPr>
          <p:cNvPr id="27" name="Picture 26"/>
          <p:cNvPicPr>
            <a:picLocks noChangeAspect="1"/>
          </p:cNvPicPr>
          <p:nvPr/>
        </p:nvPicPr>
        <p:blipFill rotWithShape="1">
          <a:blip r:embed="rId4"/>
          <a:srcRect l="67383" t="31554" r="22438" b="61172"/>
          <a:stretch/>
        </p:blipFill>
        <p:spPr>
          <a:xfrm>
            <a:off x="2143885" y="2417135"/>
            <a:ext cx="971551" cy="285468"/>
          </a:xfrm>
          <a:prstGeom prst="rect">
            <a:avLst/>
          </a:prstGeom>
        </p:spPr>
      </p:pic>
    </p:spTree>
    <p:extLst>
      <p:ext uri="{BB962C8B-B14F-4D97-AF65-F5344CB8AC3E}">
        <p14:creationId xmlns:p14="http://schemas.microsoft.com/office/powerpoint/2010/main" val="23566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Distribution</a:t>
            </a:r>
            <a:endParaRPr lang="en-CA" dirty="0"/>
          </a:p>
        </p:txBody>
      </p:sp>
      <p:sp>
        <p:nvSpPr>
          <p:cNvPr id="3" name="Slide Number Placeholder 2"/>
          <p:cNvSpPr>
            <a:spLocks noGrp="1"/>
          </p:cNvSpPr>
          <p:nvPr>
            <p:ph type="sldNum" sz="quarter" idx="11"/>
          </p:nvPr>
        </p:nvSpPr>
        <p:spPr/>
        <p:txBody>
          <a:bodyPr/>
          <a:lstStyle/>
          <a:p>
            <a:fld id="{C8815BE7-33BD-4156-87D0-4F3D74C8931E}" type="slidenum">
              <a:rPr lang="en-CA" smtClean="0"/>
              <a:t>14</a:t>
            </a:fld>
            <a:endParaRPr lang="en-CA"/>
          </a:p>
        </p:txBody>
      </p:sp>
      <p:grpSp>
        <p:nvGrpSpPr>
          <p:cNvPr id="23" name="Group 22"/>
          <p:cNvGrpSpPr/>
          <p:nvPr/>
        </p:nvGrpSpPr>
        <p:grpSpPr>
          <a:xfrm>
            <a:off x="4667250" y="1894444"/>
            <a:ext cx="3956881" cy="1762125"/>
            <a:chOff x="2095500" y="1952625"/>
            <a:chExt cx="3956881" cy="1762125"/>
          </a:xfrm>
        </p:grpSpPr>
        <p:sp>
          <p:nvSpPr>
            <p:cNvPr id="6" name="TextBox 5"/>
            <p:cNvSpPr txBox="1"/>
            <p:nvPr/>
          </p:nvSpPr>
          <p:spPr>
            <a:xfrm>
              <a:off x="4116425" y="2300138"/>
              <a:ext cx="1935956" cy="369332"/>
            </a:xfrm>
            <a:prstGeom prst="rect">
              <a:avLst/>
            </a:prstGeom>
            <a:noFill/>
          </p:spPr>
          <p:txBody>
            <a:bodyPr wrap="square" rtlCol="0">
              <a:spAutoFit/>
            </a:bodyPr>
            <a:lstStyle/>
            <a:p>
              <a:pPr algn="ctr"/>
              <a:r>
                <a:rPr lang="en-US" dirty="0"/>
                <a:t>7% failed points</a:t>
              </a:r>
              <a:endParaRPr lang="en-CA" dirty="0"/>
            </a:p>
          </p:txBody>
        </p:sp>
        <p:sp>
          <p:nvSpPr>
            <p:cNvPr id="7" name="Pie 6"/>
            <p:cNvSpPr/>
            <p:nvPr/>
          </p:nvSpPr>
          <p:spPr>
            <a:xfrm rot="9813865">
              <a:off x="2095500" y="1952625"/>
              <a:ext cx="1876425" cy="1762125"/>
            </a:xfrm>
            <a:prstGeom prst="pie">
              <a:avLst>
                <a:gd name="adj1" fmla="val 17415124"/>
                <a:gd name="adj2" fmla="val 1620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solidFill>
                  <a:schemeClr val="tx1"/>
                </a:solidFill>
              </a:endParaRPr>
            </a:p>
          </p:txBody>
        </p:sp>
        <p:sp>
          <p:nvSpPr>
            <p:cNvPr id="9" name="Pie 8"/>
            <p:cNvSpPr/>
            <p:nvPr/>
          </p:nvSpPr>
          <p:spPr>
            <a:xfrm rot="9774196">
              <a:off x="2095500" y="1952625"/>
              <a:ext cx="1876425" cy="1762125"/>
            </a:xfrm>
            <a:prstGeom prst="pie">
              <a:avLst>
                <a:gd name="adj1" fmla="val 16225264"/>
                <a:gd name="adj2" fmla="val 1745342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10" name="Rectangle 9"/>
            <p:cNvSpPr/>
            <p:nvPr/>
          </p:nvSpPr>
          <p:spPr>
            <a:xfrm>
              <a:off x="2166937" y="2288240"/>
              <a:ext cx="1733550" cy="584775"/>
            </a:xfrm>
            <a:prstGeom prst="rect">
              <a:avLst/>
            </a:prstGeom>
          </p:spPr>
          <p:txBody>
            <a:bodyPr wrap="square">
              <a:spAutoFit/>
            </a:bodyPr>
            <a:lstStyle/>
            <a:p>
              <a:pPr algn="ctr"/>
              <a:r>
                <a:rPr lang="en-US" sz="1600" dirty="0">
                  <a:solidFill>
                    <a:schemeClr val="bg1"/>
                  </a:solidFill>
                </a:rPr>
                <a:t>93% healthy points</a:t>
              </a:r>
              <a:endParaRPr lang="en-CA" sz="1600" dirty="0"/>
            </a:p>
          </p:txBody>
        </p:sp>
        <p:cxnSp>
          <p:nvCxnSpPr>
            <p:cNvPr id="12" name="Elbow Connector 11"/>
            <p:cNvCxnSpPr>
              <a:stCxn id="6" idx="2"/>
            </p:cNvCxnSpPr>
            <p:nvPr/>
          </p:nvCxnSpPr>
          <p:spPr>
            <a:xfrm rot="5400000">
              <a:off x="3686741" y="2090484"/>
              <a:ext cx="818677" cy="1976649"/>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27" name="Group 26"/>
          <p:cNvGrpSpPr/>
          <p:nvPr/>
        </p:nvGrpSpPr>
        <p:grpSpPr>
          <a:xfrm>
            <a:off x="1463677" y="4454502"/>
            <a:ext cx="3769751" cy="1762125"/>
            <a:chOff x="2095500" y="1952625"/>
            <a:chExt cx="3769751" cy="1762125"/>
          </a:xfrm>
        </p:grpSpPr>
        <p:sp>
          <p:nvSpPr>
            <p:cNvPr id="28" name="TextBox 27"/>
            <p:cNvSpPr txBox="1"/>
            <p:nvPr/>
          </p:nvSpPr>
          <p:spPr>
            <a:xfrm>
              <a:off x="4475000" y="1990955"/>
              <a:ext cx="1390251" cy="646331"/>
            </a:xfrm>
            <a:prstGeom prst="rect">
              <a:avLst/>
            </a:prstGeom>
            <a:noFill/>
          </p:spPr>
          <p:txBody>
            <a:bodyPr wrap="square" rtlCol="0">
              <a:spAutoFit/>
            </a:bodyPr>
            <a:lstStyle/>
            <a:p>
              <a:pPr algn="ctr"/>
              <a:r>
                <a:rPr lang="en-US" dirty="0"/>
                <a:t>7% failed points</a:t>
              </a:r>
              <a:endParaRPr lang="en-CA" dirty="0"/>
            </a:p>
          </p:txBody>
        </p:sp>
        <p:sp>
          <p:nvSpPr>
            <p:cNvPr id="29" name="Pie 28"/>
            <p:cNvSpPr/>
            <p:nvPr/>
          </p:nvSpPr>
          <p:spPr>
            <a:xfrm>
              <a:off x="2095500" y="1952625"/>
              <a:ext cx="1876425" cy="1762125"/>
            </a:xfrm>
            <a:prstGeom prst="pie">
              <a:avLst>
                <a:gd name="adj1" fmla="val 17415124"/>
                <a:gd name="adj2" fmla="val 1620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solidFill>
                  <a:schemeClr val="tx1"/>
                </a:solidFill>
              </a:endParaRPr>
            </a:p>
          </p:txBody>
        </p:sp>
        <p:sp>
          <p:nvSpPr>
            <p:cNvPr id="30" name="Pie 29"/>
            <p:cNvSpPr/>
            <p:nvPr/>
          </p:nvSpPr>
          <p:spPr>
            <a:xfrm>
              <a:off x="2095500" y="1952625"/>
              <a:ext cx="1876425" cy="1762125"/>
            </a:xfrm>
            <a:prstGeom prst="pie">
              <a:avLst>
                <a:gd name="adj1" fmla="val 16225264"/>
                <a:gd name="adj2" fmla="val 1745342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31" name="Rectangle 30"/>
            <p:cNvSpPr/>
            <p:nvPr/>
          </p:nvSpPr>
          <p:spPr>
            <a:xfrm>
              <a:off x="2251077" y="2809871"/>
              <a:ext cx="1733550" cy="584775"/>
            </a:xfrm>
            <a:prstGeom prst="rect">
              <a:avLst/>
            </a:prstGeom>
          </p:spPr>
          <p:txBody>
            <a:bodyPr wrap="square">
              <a:spAutoFit/>
            </a:bodyPr>
            <a:lstStyle/>
            <a:p>
              <a:pPr algn="ctr"/>
              <a:r>
                <a:rPr lang="en-US" sz="1600" dirty="0">
                  <a:solidFill>
                    <a:schemeClr val="bg1"/>
                  </a:solidFill>
                </a:rPr>
                <a:t>93% healthy points</a:t>
              </a:r>
              <a:endParaRPr lang="en-CA" sz="1600" dirty="0"/>
            </a:p>
          </p:txBody>
        </p:sp>
        <p:cxnSp>
          <p:nvCxnSpPr>
            <p:cNvPr id="32" name="Elbow Connector 31"/>
            <p:cNvCxnSpPr>
              <a:stCxn id="28" idx="1"/>
            </p:cNvCxnSpPr>
            <p:nvPr/>
          </p:nvCxnSpPr>
          <p:spPr>
            <a:xfrm rot="10800000">
              <a:off x="3194710" y="2112677"/>
              <a:ext cx="1280291" cy="20144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36" name="Group 35"/>
          <p:cNvGrpSpPr/>
          <p:nvPr/>
        </p:nvGrpSpPr>
        <p:grpSpPr>
          <a:xfrm>
            <a:off x="8026400" y="4454502"/>
            <a:ext cx="3556000" cy="1762125"/>
            <a:chOff x="2095500" y="1952625"/>
            <a:chExt cx="3556000" cy="1762125"/>
          </a:xfrm>
        </p:grpSpPr>
        <p:sp>
          <p:nvSpPr>
            <p:cNvPr id="37" name="TextBox 36"/>
            <p:cNvSpPr txBox="1"/>
            <p:nvPr/>
          </p:nvSpPr>
          <p:spPr>
            <a:xfrm>
              <a:off x="4261638" y="1990933"/>
              <a:ext cx="1389862" cy="646331"/>
            </a:xfrm>
            <a:prstGeom prst="rect">
              <a:avLst/>
            </a:prstGeom>
            <a:noFill/>
          </p:spPr>
          <p:txBody>
            <a:bodyPr wrap="square" rtlCol="0">
              <a:spAutoFit/>
            </a:bodyPr>
            <a:lstStyle/>
            <a:p>
              <a:pPr algn="ctr"/>
              <a:r>
                <a:rPr lang="en-US" dirty="0"/>
                <a:t>7% failed points</a:t>
              </a:r>
              <a:endParaRPr lang="en-CA" dirty="0"/>
            </a:p>
          </p:txBody>
        </p:sp>
        <p:sp>
          <p:nvSpPr>
            <p:cNvPr id="38" name="Pie 37"/>
            <p:cNvSpPr/>
            <p:nvPr/>
          </p:nvSpPr>
          <p:spPr>
            <a:xfrm>
              <a:off x="2095500" y="1952625"/>
              <a:ext cx="1876425" cy="1762125"/>
            </a:xfrm>
            <a:prstGeom prst="pie">
              <a:avLst>
                <a:gd name="adj1" fmla="val 17415124"/>
                <a:gd name="adj2" fmla="val 1620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solidFill>
                  <a:schemeClr val="tx1"/>
                </a:solidFill>
              </a:endParaRPr>
            </a:p>
          </p:txBody>
        </p:sp>
        <p:sp>
          <p:nvSpPr>
            <p:cNvPr id="39" name="Pie 38"/>
            <p:cNvSpPr/>
            <p:nvPr/>
          </p:nvSpPr>
          <p:spPr>
            <a:xfrm>
              <a:off x="2095500" y="1952625"/>
              <a:ext cx="1876425" cy="1762125"/>
            </a:xfrm>
            <a:prstGeom prst="pie">
              <a:avLst>
                <a:gd name="adj1" fmla="val 16225264"/>
                <a:gd name="adj2" fmla="val 1745342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40" name="Rectangle 39"/>
            <p:cNvSpPr/>
            <p:nvPr/>
          </p:nvSpPr>
          <p:spPr>
            <a:xfrm>
              <a:off x="2251077" y="2809871"/>
              <a:ext cx="1733550" cy="584775"/>
            </a:xfrm>
            <a:prstGeom prst="rect">
              <a:avLst/>
            </a:prstGeom>
          </p:spPr>
          <p:txBody>
            <a:bodyPr wrap="square">
              <a:spAutoFit/>
            </a:bodyPr>
            <a:lstStyle/>
            <a:p>
              <a:pPr algn="ctr"/>
              <a:r>
                <a:rPr lang="en-US" sz="1600" dirty="0">
                  <a:solidFill>
                    <a:schemeClr val="bg1"/>
                  </a:solidFill>
                </a:rPr>
                <a:t>93% healthy points</a:t>
              </a:r>
              <a:endParaRPr lang="en-CA" sz="1600" dirty="0"/>
            </a:p>
          </p:txBody>
        </p:sp>
        <p:cxnSp>
          <p:nvCxnSpPr>
            <p:cNvPr id="41" name="Elbow Connector 40"/>
            <p:cNvCxnSpPr>
              <a:stCxn id="37" idx="1"/>
            </p:cNvCxnSpPr>
            <p:nvPr/>
          </p:nvCxnSpPr>
          <p:spPr>
            <a:xfrm rot="10800000">
              <a:off x="3117852" y="2127255"/>
              <a:ext cx="1143786" cy="18684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grpSp>
      <p:sp>
        <p:nvSpPr>
          <p:cNvPr id="45" name="TextBox 44"/>
          <p:cNvSpPr txBox="1"/>
          <p:nvPr/>
        </p:nvSpPr>
        <p:spPr>
          <a:xfrm>
            <a:off x="303728" y="3716930"/>
            <a:ext cx="1752950" cy="369332"/>
          </a:xfrm>
          <a:prstGeom prst="rect">
            <a:avLst/>
          </a:prstGeom>
          <a:noFill/>
        </p:spPr>
        <p:txBody>
          <a:bodyPr wrap="square" rtlCol="0">
            <a:spAutoFit/>
          </a:bodyPr>
          <a:lstStyle/>
          <a:p>
            <a:pPr algn="ctr"/>
            <a:r>
              <a:rPr lang="en-US" b="1" i="1" u="sng" dirty="0"/>
              <a:t>Training Set</a:t>
            </a:r>
            <a:endParaRPr lang="en-CA" b="1" i="1" u="sng" dirty="0"/>
          </a:p>
        </p:txBody>
      </p:sp>
      <p:sp>
        <p:nvSpPr>
          <p:cNvPr id="46" name="TextBox 45"/>
          <p:cNvSpPr txBox="1"/>
          <p:nvPr/>
        </p:nvSpPr>
        <p:spPr>
          <a:xfrm>
            <a:off x="9706812" y="3716930"/>
            <a:ext cx="1489867" cy="369332"/>
          </a:xfrm>
          <a:prstGeom prst="rect">
            <a:avLst/>
          </a:prstGeom>
          <a:noFill/>
        </p:spPr>
        <p:txBody>
          <a:bodyPr wrap="square" rtlCol="0">
            <a:spAutoFit/>
          </a:bodyPr>
          <a:lstStyle/>
          <a:p>
            <a:pPr algn="ctr"/>
            <a:r>
              <a:rPr lang="en-US" b="1" i="1" u="sng" dirty="0"/>
              <a:t>Testing Set</a:t>
            </a:r>
            <a:endParaRPr lang="en-CA" b="1" i="1" u="sng" dirty="0"/>
          </a:p>
        </p:txBody>
      </p:sp>
      <p:sp>
        <p:nvSpPr>
          <p:cNvPr id="47" name="TextBox 46"/>
          <p:cNvSpPr txBox="1"/>
          <p:nvPr/>
        </p:nvSpPr>
        <p:spPr>
          <a:xfrm>
            <a:off x="4170168" y="1480324"/>
            <a:ext cx="3018669" cy="369332"/>
          </a:xfrm>
          <a:prstGeom prst="rect">
            <a:avLst/>
          </a:prstGeom>
          <a:noFill/>
        </p:spPr>
        <p:txBody>
          <a:bodyPr wrap="square" rtlCol="0">
            <a:spAutoFit/>
          </a:bodyPr>
          <a:lstStyle/>
          <a:p>
            <a:pPr algn="ctr"/>
            <a:r>
              <a:rPr lang="en-US" b="1" i="1" u="sng" dirty="0"/>
              <a:t>Complete dataset</a:t>
            </a:r>
            <a:endParaRPr lang="en-CA" b="1" i="1" u="sng" dirty="0"/>
          </a:p>
        </p:txBody>
      </p:sp>
      <p:cxnSp>
        <p:nvCxnSpPr>
          <p:cNvPr id="62" name="Elbow Connector 61"/>
          <p:cNvCxnSpPr>
            <a:stCxn id="9" idx="3"/>
            <a:endCxn id="30" idx="3"/>
          </p:cNvCxnSpPr>
          <p:nvPr/>
        </p:nvCxnSpPr>
        <p:spPr>
          <a:xfrm rot="5400000">
            <a:off x="3714753" y="2304772"/>
            <a:ext cx="836867" cy="3462592"/>
          </a:xfrm>
          <a:prstGeom prst="bentConnector3">
            <a:avLst>
              <a:gd name="adj1" fmla="val 51138"/>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64" name="Elbow Connector 63"/>
          <p:cNvCxnSpPr>
            <a:stCxn id="9" idx="3"/>
            <a:endCxn id="38" idx="3"/>
          </p:cNvCxnSpPr>
          <p:nvPr/>
        </p:nvCxnSpPr>
        <p:spPr>
          <a:xfrm rot="16200000" flipH="1">
            <a:off x="6996114" y="2486002"/>
            <a:ext cx="836867" cy="3100131"/>
          </a:xfrm>
          <a:prstGeom prst="bentConnector3">
            <a:avLst>
              <a:gd name="adj1" fmla="val 65934"/>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82" name="TextBox 81"/>
          <p:cNvSpPr txBox="1"/>
          <p:nvPr/>
        </p:nvSpPr>
        <p:spPr>
          <a:xfrm>
            <a:off x="7140647" y="3752053"/>
            <a:ext cx="2034935" cy="369332"/>
          </a:xfrm>
          <a:prstGeom prst="rect">
            <a:avLst/>
          </a:prstGeom>
          <a:noFill/>
        </p:spPr>
        <p:txBody>
          <a:bodyPr wrap="square" rtlCol="0">
            <a:spAutoFit/>
          </a:bodyPr>
          <a:lstStyle/>
          <a:p>
            <a:r>
              <a:rPr lang="en-US" i="1" dirty="0"/>
              <a:t>25% of healthy</a:t>
            </a:r>
            <a:endParaRPr lang="en-CA" i="1" dirty="0"/>
          </a:p>
        </p:txBody>
      </p:sp>
      <p:sp>
        <p:nvSpPr>
          <p:cNvPr id="83" name="TextBox 82"/>
          <p:cNvSpPr txBox="1"/>
          <p:nvPr/>
        </p:nvSpPr>
        <p:spPr>
          <a:xfrm>
            <a:off x="2727237" y="3676902"/>
            <a:ext cx="2034935" cy="369332"/>
          </a:xfrm>
          <a:prstGeom prst="rect">
            <a:avLst/>
          </a:prstGeom>
          <a:noFill/>
        </p:spPr>
        <p:txBody>
          <a:bodyPr wrap="square" rtlCol="0">
            <a:spAutoFit/>
          </a:bodyPr>
          <a:lstStyle/>
          <a:p>
            <a:r>
              <a:rPr lang="en-US" i="1" dirty="0"/>
              <a:t>75% of healthy</a:t>
            </a:r>
            <a:endParaRPr lang="en-CA" i="1" dirty="0"/>
          </a:p>
        </p:txBody>
      </p:sp>
      <p:sp>
        <p:nvSpPr>
          <p:cNvPr id="84" name="TextBox 83"/>
          <p:cNvSpPr txBox="1"/>
          <p:nvPr/>
        </p:nvSpPr>
        <p:spPr>
          <a:xfrm>
            <a:off x="2694760" y="4074274"/>
            <a:ext cx="2034935" cy="369332"/>
          </a:xfrm>
          <a:prstGeom prst="rect">
            <a:avLst/>
          </a:prstGeom>
          <a:noFill/>
        </p:spPr>
        <p:txBody>
          <a:bodyPr wrap="square" rtlCol="0">
            <a:spAutoFit/>
          </a:bodyPr>
          <a:lstStyle/>
          <a:p>
            <a:r>
              <a:rPr lang="en-US" i="1" dirty="0"/>
              <a:t>70% of failed</a:t>
            </a:r>
            <a:endParaRPr lang="en-CA" i="1" dirty="0"/>
          </a:p>
        </p:txBody>
      </p:sp>
      <p:sp>
        <p:nvSpPr>
          <p:cNvPr id="85" name="TextBox 84"/>
          <p:cNvSpPr txBox="1"/>
          <p:nvPr/>
        </p:nvSpPr>
        <p:spPr>
          <a:xfrm>
            <a:off x="7144774" y="4245221"/>
            <a:ext cx="2034935" cy="369332"/>
          </a:xfrm>
          <a:prstGeom prst="rect">
            <a:avLst/>
          </a:prstGeom>
          <a:noFill/>
        </p:spPr>
        <p:txBody>
          <a:bodyPr wrap="square" rtlCol="0">
            <a:spAutoFit/>
          </a:bodyPr>
          <a:lstStyle/>
          <a:p>
            <a:r>
              <a:rPr lang="en-US" i="1" dirty="0"/>
              <a:t>30% of failed</a:t>
            </a:r>
            <a:endParaRPr lang="en-CA" i="1" dirty="0"/>
          </a:p>
        </p:txBody>
      </p:sp>
      <p:cxnSp>
        <p:nvCxnSpPr>
          <p:cNvPr id="88" name="Elbow Connector 87"/>
          <p:cNvCxnSpPr>
            <a:stCxn id="9" idx="3"/>
            <a:endCxn id="38" idx="3"/>
          </p:cNvCxnSpPr>
          <p:nvPr/>
        </p:nvCxnSpPr>
        <p:spPr>
          <a:xfrm rot="16200000" flipH="1">
            <a:off x="6996114" y="2486002"/>
            <a:ext cx="836867" cy="3100131"/>
          </a:xfrm>
          <a:prstGeom prst="bentConnector3">
            <a:avLst>
              <a:gd name="adj1" fmla="val 59105"/>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92" name="Elbow Connector 91"/>
          <p:cNvCxnSpPr>
            <a:stCxn id="9" idx="3"/>
            <a:endCxn id="30" idx="3"/>
          </p:cNvCxnSpPr>
          <p:nvPr/>
        </p:nvCxnSpPr>
        <p:spPr>
          <a:xfrm rot="5400000">
            <a:off x="3714753" y="2304772"/>
            <a:ext cx="836867" cy="3462592"/>
          </a:xfrm>
          <a:prstGeom prst="bentConnector3">
            <a:avLst>
              <a:gd name="adj1" fmla="val 57967"/>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481795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3BE44-C9DA-A145-8CD4-79027396C616}"/>
              </a:ext>
            </a:extLst>
          </p:cNvPr>
          <p:cNvSpPr>
            <a:spLocks noGrp="1"/>
          </p:cNvSpPr>
          <p:nvPr>
            <p:ph type="title"/>
          </p:nvPr>
        </p:nvSpPr>
        <p:spPr>
          <a:noFill/>
        </p:spPr>
        <p:txBody>
          <a:bodyPr/>
          <a:lstStyle/>
          <a:p>
            <a:r>
              <a:rPr lang="en-US" dirty="0"/>
              <a:t>Classification Results</a:t>
            </a:r>
            <a:endParaRPr lang="en-US" b="1" dirty="0"/>
          </a:p>
        </p:txBody>
      </p:sp>
      <p:sp>
        <p:nvSpPr>
          <p:cNvPr id="3" name="Slide Number Placeholder 2">
            <a:extLst>
              <a:ext uri="{FF2B5EF4-FFF2-40B4-BE49-F238E27FC236}">
                <a16:creationId xmlns:a16="http://schemas.microsoft.com/office/drawing/2014/main" id="{20B48A93-8DA6-D948-BA06-1162DCD5C2DF}"/>
              </a:ext>
            </a:extLst>
          </p:cNvPr>
          <p:cNvSpPr>
            <a:spLocks noGrp="1"/>
          </p:cNvSpPr>
          <p:nvPr>
            <p:ph type="sldNum" sz="quarter" idx="11"/>
          </p:nvPr>
        </p:nvSpPr>
        <p:spPr/>
        <p:txBody>
          <a:bodyPr/>
          <a:lstStyle/>
          <a:p>
            <a:fld id="{C8815BE7-33BD-4156-87D0-4F3D74C8931E}" type="slidenum">
              <a:rPr lang="en-CA" smtClean="0"/>
              <a:t>15</a:t>
            </a:fld>
            <a:endParaRPr lang="en-CA"/>
          </a:p>
        </p:txBody>
      </p:sp>
      <p:sp>
        <p:nvSpPr>
          <p:cNvPr id="11" name="TextBox 10">
            <a:extLst>
              <a:ext uri="{FF2B5EF4-FFF2-40B4-BE49-F238E27FC236}">
                <a16:creationId xmlns:a16="http://schemas.microsoft.com/office/drawing/2014/main" id="{58F505CA-220A-7E40-8CA5-7DDC518F36E2}"/>
              </a:ext>
            </a:extLst>
          </p:cNvPr>
          <p:cNvSpPr txBox="1"/>
          <p:nvPr/>
        </p:nvSpPr>
        <p:spPr>
          <a:xfrm>
            <a:off x="9060358" y="4783134"/>
            <a:ext cx="2522042" cy="1323439"/>
          </a:xfrm>
          <a:prstGeom prst="rect">
            <a:avLst/>
          </a:prstGeom>
          <a:noFill/>
        </p:spPr>
        <p:txBody>
          <a:bodyPr wrap="square" rtlCol="0">
            <a:spAutoFit/>
          </a:bodyPr>
          <a:lstStyle/>
          <a:p>
            <a:r>
              <a:rPr lang="en-US" sz="1600" i="1" u="sng" dirty="0"/>
              <a:t>Criteria</a:t>
            </a:r>
            <a:r>
              <a:rPr lang="en-US" sz="1600" i="1" dirty="0"/>
              <a:t>:</a:t>
            </a:r>
          </a:p>
          <a:p>
            <a:r>
              <a:rPr lang="en-US" sz="1600" i="1" dirty="0"/>
              <a:t>TPR close to 1, the better</a:t>
            </a:r>
          </a:p>
          <a:p>
            <a:r>
              <a:rPr lang="en-US" sz="1600" i="1" dirty="0"/>
              <a:t>PPV close to 1, the better</a:t>
            </a:r>
          </a:p>
          <a:p>
            <a:r>
              <a:rPr lang="en-US" sz="1600" i="1" dirty="0"/>
              <a:t>FPR close to 0, the better</a:t>
            </a:r>
          </a:p>
          <a:p>
            <a:r>
              <a:rPr lang="en-US" sz="1600" i="1" dirty="0"/>
              <a:t>FNR close to 0, the better</a:t>
            </a:r>
          </a:p>
        </p:txBody>
      </p:sp>
      <p:grpSp>
        <p:nvGrpSpPr>
          <p:cNvPr id="18" name="Group 17"/>
          <p:cNvGrpSpPr/>
          <p:nvPr/>
        </p:nvGrpSpPr>
        <p:grpSpPr>
          <a:xfrm>
            <a:off x="4939601" y="4439949"/>
            <a:ext cx="3831005" cy="2165738"/>
            <a:chOff x="66265" y="4184570"/>
            <a:chExt cx="3831005" cy="2165738"/>
          </a:xfrm>
        </p:grpSpPr>
        <p:pic>
          <p:nvPicPr>
            <p:cNvPr id="13" name="Picture 12">
              <a:extLst>
                <a:ext uri="{FF2B5EF4-FFF2-40B4-BE49-F238E27FC236}">
                  <a16:creationId xmlns:a16="http://schemas.microsoft.com/office/drawing/2014/main" id="{F88E1EBB-D73C-5B40-B28E-66EAE03A2AFB}"/>
                </a:ext>
              </a:extLst>
            </p:cNvPr>
            <p:cNvPicPr>
              <a:picLocks noChangeAspect="1"/>
            </p:cNvPicPr>
            <p:nvPr/>
          </p:nvPicPr>
          <p:blipFill rotWithShape="1">
            <a:blip r:embed="rId3">
              <a:extLst>
                <a:ext uri="{28A0092B-C50C-407E-A947-70E740481C1C}">
                  <a14:useLocalDpi xmlns:a14="http://schemas.microsoft.com/office/drawing/2010/main" val="0"/>
                </a:ext>
              </a:extLst>
            </a:blip>
            <a:srcRect l="58520" t="18013" r="26524" b="66549"/>
            <a:stretch/>
          </p:blipFill>
          <p:spPr>
            <a:xfrm>
              <a:off x="150458" y="5174290"/>
              <a:ext cx="1799189" cy="1160833"/>
            </a:xfrm>
            <a:prstGeom prst="rect">
              <a:avLst/>
            </a:prstGeom>
          </p:spPr>
        </p:pic>
        <p:pic>
          <p:nvPicPr>
            <p:cNvPr id="14" name="Picture 13">
              <a:extLst>
                <a:ext uri="{FF2B5EF4-FFF2-40B4-BE49-F238E27FC236}">
                  <a16:creationId xmlns:a16="http://schemas.microsoft.com/office/drawing/2014/main" id="{3B5BF21A-4542-564A-AFBB-C857F91F7F03}"/>
                </a:ext>
              </a:extLst>
            </p:cNvPr>
            <p:cNvPicPr>
              <a:picLocks noChangeAspect="1"/>
            </p:cNvPicPr>
            <p:nvPr/>
          </p:nvPicPr>
          <p:blipFill rotWithShape="1">
            <a:blip r:embed="rId3">
              <a:extLst>
                <a:ext uri="{28A0092B-C50C-407E-A947-70E740481C1C}">
                  <a14:useLocalDpi xmlns:a14="http://schemas.microsoft.com/office/drawing/2010/main" val="0"/>
                </a:ext>
              </a:extLst>
            </a:blip>
            <a:srcRect l="41540" t="18013" r="43516" b="66549"/>
            <a:stretch/>
          </p:blipFill>
          <p:spPr>
            <a:xfrm>
              <a:off x="2012870" y="4184570"/>
              <a:ext cx="1797710" cy="1160833"/>
            </a:xfrm>
            <a:prstGeom prst="rect">
              <a:avLst/>
            </a:prstGeom>
          </p:spPr>
        </p:pic>
        <p:pic>
          <p:nvPicPr>
            <p:cNvPr id="15" name="Picture 14">
              <a:extLst>
                <a:ext uri="{FF2B5EF4-FFF2-40B4-BE49-F238E27FC236}">
                  <a16:creationId xmlns:a16="http://schemas.microsoft.com/office/drawing/2014/main" id="{067CE65E-C5BF-1641-9D22-F1BA5455F8C4}"/>
                </a:ext>
              </a:extLst>
            </p:cNvPr>
            <p:cNvPicPr>
              <a:picLocks noChangeAspect="1"/>
            </p:cNvPicPr>
            <p:nvPr/>
          </p:nvPicPr>
          <p:blipFill rotWithShape="1">
            <a:blip r:embed="rId3">
              <a:extLst>
                <a:ext uri="{28A0092B-C50C-407E-A947-70E740481C1C}">
                  <a14:useLocalDpi xmlns:a14="http://schemas.microsoft.com/office/drawing/2010/main" val="0"/>
                </a:ext>
              </a:extLst>
            </a:blip>
            <a:srcRect l="24561" t="18013" r="60496" b="66549"/>
            <a:stretch/>
          </p:blipFill>
          <p:spPr>
            <a:xfrm>
              <a:off x="66265" y="4184570"/>
              <a:ext cx="1797710" cy="1160833"/>
            </a:xfrm>
            <a:prstGeom prst="rect">
              <a:avLst/>
            </a:prstGeom>
          </p:spPr>
        </p:pic>
        <p:pic>
          <p:nvPicPr>
            <p:cNvPr id="16" name="Picture 15">
              <a:extLst>
                <a:ext uri="{FF2B5EF4-FFF2-40B4-BE49-F238E27FC236}">
                  <a16:creationId xmlns:a16="http://schemas.microsoft.com/office/drawing/2014/main" id="{A205F728-C48B-EA47-9F93-6BA40EFCAE41}"/>
                </a:ext>
              </a:extLst>
            </p:cNvPr>
            <p:cNvPicPr>
              <a:picLocks noChangeAspect="1"/>
            </p:cNvPicPr>
            <p:nvPr/>
          </p:nvPicPr>
          <p:blipFill rotWithShape="1">
            <a:blip r:embed="rId3">
              <a:extLst>
                <a:ext uri="{28A0092B-C50C-407E-A947-70E740481C1C}">
                  <a14:useLocalDpi xmlns:a14="http://schemas.microsoft.com/office/drawing/2010/main" val="0"/>
                </a:ext>
              </a:extLst>
            </a:blip>
            <a:srcRect l="75262" t="18013" r="9795" b="66549"/>
            <a:stretch/>
          </p:blipFill>
          <p:spPr>
            <a:xfrm>
              <a:off x="2099560" y="5189475"/>
              <a:ext cx="1797710" cy="1160833"/>
            </a:xfrm>
            <a:prstGeom prst="rect">
              <a:avLst/>
            </a:prstGeom>
          </p:spPr>
        </p:pic>
      </p:grpSp>
      <p:graphicFrame>
        <p:nvGraphicFramePr>
          <p:cNvPr id="17" name="Content Placeholder 3">
            <a:extLst>
              <a:ext uri="{FF2B5EF4-FFF2-40B4-BE49-F238E27FC236}">
                <a16:creationId xmlns:a16="http://schemas.microsoft.com/office/drawing/2014/main" id="{D628CB94-4F7A-5E4E-9BDF-956F0631B9E3}"/>
              </a:ext>
            </a:extLst>
          </p:cNvPr>
          <p:cNvGraphicFramePr>
            <a:graphicFrameLocks/>
          </p:cNvGraphicFramePr>
          <p:nvPr>
            <p:extLst/>
          </p:nvPr>
        </p:nvGraphicFramePr>
        <p:xfrm>
          <a:off x="298493" y="4713334"/>
          <a:ext cx="4277382" cy="1463040"/>
        </p:xfrm>
        <a:graphic>
          <a:graphicData uri="http://schemas.openxmlformats.org/drawingml/2006/table">
            <a:tbl>
              <a:tblPr firstRow="1" bandRow="1">
                <a:tableStyleId>{8A107856-5554-42FB-B03E-39F5DBC370BA}</a:tableStyleId>
              </a:tblPr>
              <a:tblGrid>
                <a:gridCol w="879554">
                  <a:extLst>
                    <a:ext uri="{9D8B030D-6E8A-4147-A177-3AD203B41FA5}">
                      <a16:colId xmlns:a16="http://schemas.microsoft.com/office/drawing/2014/main" val="792832950"/>
                    </a:ext>
                  </a:extLst>
                </a:gridCol>
                <a:gridCol w="768928">
                  <a:extLst>
                    <a:ext uri="{9D8B030D-6E8A-4147-A177-3AD203B41FA5}">
                      <a16:colId xmlns:a16="http://schemas.microsoft.com/office/drawing/2014/main" val="2042318115"/>
                    </a:ext>
                  </a:extLst>
                </a:gridCol>
                <a:gridCol w="1161166">
                  <a:extLst>
                    <a:ext uri="{9D8B030D-6E8A-4147-A177-3AD203B41FA5}">
                      <a16:colId xmlns:a16="http://schemas.microsoft.com/office/drawing/2014/main" val="3570530190"/>
                    </a:ext>
                  </a:extLst>
                </a:gridCol>
                <a:gridCol w="1467734">
                  <a:extLst>
                    <a:ext uri="{9D8B030D-6E8A-4147-A177-3AD203B41FA5}">
                      <a16:colId xmlns:a16="http://schemas.microsoft.com/office/drawing/2014/main" val="1102591452"/>
                    </a:ext>
                  </a:extLst>
                </a:gridCol>
              </a:tblGrid>
              <a:tr h="200389">
                <a:tc>
                  <a:txBody>
                    <a:bodyPr/>
                    <a:lstStyle/>
                    <a:p>
                      <a:pPr algn="ctr"/>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dirty="0"/>
                    </a:p>
                  </a:txBody>
                  <a:tcPr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pPr algn="ctr"/>
                      <a:r>
                        <a:rPr lang="en-US" sz="1200" dirty="0">
                          <a:solidFill>
                            <a:schemeClr val="bg1"/>
                          </a:solidFill>
                        </a:rPr>
                        <a:t>True Label</a:t>
                      </a:r>
                    </a:p>
                  </a:txBody>
                  <a:tcPr anchor="ctr">
                    <a:lnL w="12700" cap="flat" cmpd="sng" algn="ctr">
                      <a:solidFill>
                        <a:schemeClr val="tx2"/>
                      </a:solidFill>
                      <a:prstDash val="solid"/>
                      <a:round/>
                      <a:headEnd type="none" w="med" len="med"/>
                      <a:tailEnd type="none" w="med" len="med"/>
                    </a:lnL>
                    <a:solidFill>
                      <a:schemeClr val="accent2"/>
                    </a:solidFill>
                  </a:tcPr>
                </a:tc>
                <a:tc hMerge="1">
                  <a:txBody>
                    <a:bodyPr/>
                    <a:lstStyle/>
                    <a:p>
                      <a:endParaRPr lang="en-US" dirty="0"/>
                    </a:p>
                  </a:txBody>
                  <a:tcPr>
                    <a:solidFill>
                      <a:schemeClr val="bg2">
                        <a:lumMod val="50000"/>
                      </a:schemeClr>
                    </a:solidFill>
                  </a:tcPr>
                </a:tc>
                <a:extLst>
                  <a:ext uri="{0D108BD9-81ED-4DB2-BD59-A6C34878D82A}">
                    <a16:rowId xmlns:a16="http://schemas.microsoft.com/office/drawing/2014/main" val="159306936"/>
                  </a:ext>
                </a:extLst>
              </a:tr>
              <a:tr h="200389">
                <a:tc>
                  <a:txBody>
                    <a:bodyPr/>
                    <a:lstStyle/>
                    <a:p>
                      <a:pPr algn="ctr"/>
                      <a:endParaRPr lang="en-US" sz="12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p>
                  </a:txBody>
                  <a:tcPr anchor="ctr">
                    <a:lnL w="12700" cmpd="sng">
                      <a:noFill/>
                    </a:lnL>
                    <a:lnR w="12700" cap="flat" cmpd="sng" algn="ctr">
                      <a:solidFill>
                        <a:schemeClr val="tx2"/>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t>Failed</a:t>
                      </a:r>
                      <a:endParaRPr lang="en-US" sz="1200" b="1" dirty="0">
                        <a:solidFill>
                          <a:schemeClr val="bg1"/>
                        </a:solidFill>
                      </a:endParaRPr>
                    </a:p>
                  </a:txBody>
                  <a:tcPr anchor="ctr">
                    <a:lnL w="12700" cap="flat" cmpd="sng" algn="ctr">
                      <a:solidFill>
                        <a:schemeClr val="tx2"/>
                      </a:solidFill>
                      <a:prstDash val="solid"/>
                      <a:round/>
                      <a:headEnd type="none" w="med" len="med"/>
                      <a:tailEnd type="none" w="med" len="med"/>
                    </a:lnL>
                    <a:solidFill>
                      <a:schemeClr val="bg1">
                        <a:lumMod val="85000"/>
                      </a:schemeClr>
                    </a:solidFill>
                  </a:tcPr>
                </a:tc>
                <a:tc>
                  <a:txBody>
                    <a:bodyPr/>
                    <a:lstStyle/>
                    <a:p>
                      <a:pPr algn="ctr"/>
                      <a:r>
                        <a:rPr lang="en-US" sz="1200" b="1" dirty="0"/>
                        <a:t>Healthy</a:t>
                      </a:r>
                      <a:endParaRPr lang="en-US" sz="1200" b="1" dirty="0">
                        <a:solidFill>
                          <a:schemeClr val="bg1"/>
                        </a:solidFill>
                      </a:endParaRPr>
                    </a:p>
                  </a:txBody>
                  <a:tcPr anchor="ctr">
                    <a:solidFill>
                      <a:schemeClr val="bg1">
                        <a:lumMod val="85000"/>
                      </a:schemeClr>
                    </a:solidFill>
                  </a:tcPr>
                </a:tc>
                <a:extLst>
                  <a:ext uri="{0D108BD9-81ED-4DB2-BD59-A6C34878D82A}">
                    <a16:rowId xmlns:a16="http://schemas.microsoft.com/office/drawing/2014/main" val="327368102"/>
                  </a:ext>
                </a:extLst>
              </a:tr>
              <a:tr h="333982">
                <a:tc rowSpan="2">
                  <a:txBody>
                    <a:bodyPr/>
                    <a:lstStyle/>
                    <a:p>
                      <a:pPr algn="ctr"/>
                      <a:r>
                        <a:rPr lang="en-US" sz="1200" b="1" dirty="0">
                          <a:solidFill>
                            <a:schemeClr val="bg1"/>
                          </a:solidFill>
                        </a:rPr>
                        <a:t>Predicted Label</a:t>
                      </a:r>
                    </a:p>
                  </a:txBody>
                  <a:tcPr anchor="ctr">
                    <a:lnT w="12700" cap="flat" cmpd="sng" algn="ctr">
                      <a:solidFill>
                        <a:schemeClr val="tx2"/>
                      </a:solidFill>
                      <a:prstDash val="solid"/>
                      <a:round/>
                      <a:headEnd type="none" w="med" len="med"/>
                      <a:tailEnd type="none" w="med" len="med"/>
                    </a:lnT>
                    <a:solidFill>
                      <a:schemeClr val="accent2"/>
                    </a:solidFill>
                  </a:tcPr>
                </a:tc>
                <a:tc>
                  <a:txBody>
                    <a:bodyPr/>
                    <a:lstStyle/>
                    <a:p>
                      <a:pPr algn="ctr"/>
                      <a:r>
                        <a:rPr lang="en-US" sz="1200" b="1" dirty="0"/>
                        <a:t>Failed</a:t>
                      </a:r>
                      <a:endParaRPr lang="en-US" sz="1200" b="1" dirty="0">
                        <a:solidFill>
                          <a:schemeClr val="bg1"/>
                        </a:solidFill>
                      </a:endParaRPr>
                    </a:p>
                  </a:txBody>
                  <a:tcPr anchor="ctr">
                    <a:lnT w="12700" cap="flat" cmpd="sng" algn="ctr">
                      <a:solidFill>
                        <a:schemeClr val="tx2"/>
                      </a:solidFill>
                      <a:prstDash val="solid"/>
                      <a:round/>
                      <a:headEnd type="none" w="med" len="med"/>
                      <a:tailEnd type="none" w="med" len="med"/>
                    </a:lnT>
                    <a:solidFill>
                      <a:schemeClr val="bg1">
                        <a:lumMod val="85000"/>
                      </a:schemeClr>
                    </a:solidFill>
                  </a:tcPr>
                </a:tc>
                <a:tc>
                  <a:txBody>
                    <a:bodyPr/>
                    <a:lstStyle/>
                    <a:p>
                      <a:pPr algn="ctr"/>
                      <a:r>
                        <a:rPr lang="en-US" sz="1200" dirty="0"/>
                        <a:t>True Positive (TP)</a:t>
                      </a:r>
                    </a:p>
                  </a:txBody>
                  <a:tcPr anchor="ctr">
                    <a:solidFill>
                      <a:schemeClr val="bg1"/>
                    </a:solidFill>
                  </a:tcPr>
                </a:tc>
                <a:tc>
                  <a:txBody>
                    <a:bodyPr/>
                    <a:lstStyle/>
                    <a:p>
                      <a:pPr algn="ctr"/>
                      <a:r>
                        <a:rPr lang="en-US" sz="1200" dirty="0"/>
                        <a:t>False Positive (FP)</a:t>
                      </a:r>
                    </a:p>
                  </a:txBody>
                  <a:tcPr anchor="ctr">
                    <a:solidFill>
                      <a:schemeClr val="bg1"/>
                    </a:solidFill>
                  </a:tcPr>
                </a:tc>
                <a:extLst>
                  <a:ext uri="{0D108BD9-81ED-4DB2-BD59-A6C34878D82A}">
                    <a16:rowId xmlns:a16="http://schemas.microsoft.com/office/drawing/2014/main" val="1812456469"/>
                  </a:ext>
                </a:extLst>
              </a:tr>
              <a:tr h="333982">
                <a:tc vMerge="1">
                  <a:txBody>
                    <a:bodyPr/>
                    <a:lstStyle/>
                    <a:p>
                      <a:endParaRPr lang="en-US" dirty="0"/>
                    </a:p>
                  </a:txBody>
                  <a:tcPr>
                    <a:solidFill>
                      <a:schemeClr val="bg2">
                        <a:lumMod val="50000"/>
                      </a:schemeClr>
                    </a:solidFill>
                  </a:tcPr>
                </a:tc>
                <a:tc>
                  <a:txBody>
                    <a:bodyPr/>
                    <a:lstStyle/>
                    <a:p>
                      <a:pPr algn="ctr"/>
                      <a:r>
                        <a:rPr lang="en-US" sz="1200" b="1" dirty="0"/>
                        <a:t>Healthy</a:t>
                      </a:r>
                      <a:endParaRPr lang="en-US" sz="1200" b="1" dirty="0">
                        <a:solidFill>
                          <a:schemeClr val="bg1"/>
                        </a:solidFill>
                      </a:endParaRPr>
                    </a:p>
                  </a:txBody>
                  <a:tcPr anchor="ctr">
                    <a:solidFill>
                      <a:schemeClr val="bg1">
                        <a:lumMod val="85000"/>
                      </a:schemeClr>
                    </a:solidFill>
                  </a:tcPr>
                </a:tc>
                <a:tc>
                  <a:txBody>
                    <a:bodyPr/>
                    <a:lstStyle/>
                    <a:p>
                      <a:pPr algn="ctr"/>
                      <a:r>
                        <a:rPr lang="en-US" sz="1200" dirty="0"/>
                        <a:t>False Negative (FN)</a:t>
                      </a:r>
                    </a:p>
                  </a:txBody>
                  <a:tcPr anchor="ctr">
                    <a:solidFill>
                      <a:schemeClr val="bg1"/>
                    </a:solidFill>
                  </a:tcPr>
                </a:tc>
                <a:tc>
                  <a:txBody>
                    <a:bodyPr/>
                    <a:lstStyle/>
                    <a:p>
                      <a:pPr algn="ctr"/>
                      <a:r>
                        <a:rPr lang="en-US" sz="1200" dirty="0"/>
                        <a:t>True Negative (TN)</a:t>
                      </a:r>
                    </a:p>
                  </a:txBody>
                  <a:tcPr anchor="ctr">
                    <a:solidFill>
                      <a:schemeClr val="bg1"/>
                    </a:solidFill>
                  </a:tcPr>
                </a:tc>
                <a:extLst>
                  <a:ext uri="{0D108BD9-81ED-4DB2-BD59-A6C34878D82A}">
                    <a16:rowId xmlns:a16="http://schemas.microsoft.com/office/drawing/2014/main" val="3929792706"/>
                  </a:ext>
                </a:extLst>
              </a:tr>
            </a:tbl>
          </a:graphicData>
        </a:graphic>
      </p:graphicFrame>
      <p:graphicFrame>
        <p:nvGraphicFramePr>
          <p:cNvPr id="19" name="Table 18">
            <a:extLst>
              <a:ext uri="{FF2B5EF4-FFF2-40B4-BE49-F238E27FC236}">
                <a16:creationId xmlns:a16="http://schemas.microsoft.com/office/drawing/2014/main" id="{2BBFDD47-AA79-8147-923C-7A9877A8AD77}"/>
              </a:ext>
            </a:extLst>
          </p:cNvPr>
          <p:cNvGraphicFramePr>
            <a:graphicFrameLocks noGrp="1"/>
          </p:cNvGraphicFramePr>
          <p:nvPr>
            <p:extLst>
              <p:ext uri="{D42A27DB-BD31-4B8C-83A1-F6EECF244321}">
                <p14:modId xmlns:p14="http://schemas.microsoft.com/office/powerpoint/2010/main" val="3267996324"/>
              </p:ext>
            </p:extLst>
          </p:nvPr>
        </p:nvGraphicFramePr>
        <p:xfrm>
          <a:off x="298491" y="1641764"/>
          <a:ext cx="11283906" cy="2768310"/>
        </p:xfrm>
        <a:graphic>
          <a:graphicData uri="http://schemas.openxmlformats.org/drawingml/2006/table">
            <a:tbl>
              <a:tblPr firstRow="1" bandRow="1">
                <a:tableStyleId>{8A107856-5554-42FB-B03E-39F5DBC370BA}</a:tableStyleId>
              </a:tblPr>
              <a:tblGrid>
                <a:gridCol w="2059084">
                  <a:extLst>
                    <a:ext uri="{9D8B030D-6E8A-4147-A177-3AD203B41FA5}">
                      <a16:colId xmlns:a16="http://schemas.microsoft.com/office/drawing/2014/main" val="616702352"/>
                    </a:ext>
                  </a:extLst>
                </a:gridCol>
                <a:gridCol w="1204124">
                  <a:extLst>
                    <a:ext uri="{9D8B030D-6E8A-4147-A177-3AD203B41FA5}">
                      <a16:colId xmlns:a16="http://schemas.microsoft.com/office/drawing/2014/main" val="4110374089"/>
                    </a:ext>
                  </a:extLst>
                </a:gridCol>
                <a:gridCol w="1145814">
                  <a:extLst>
                    <a:ext uri="{9D8B030D-6E8A-4147-A177-3AD203B41FA5}">
                      <a16:colId xmlns:a16="http://schemas.microsoft.com/office/drawing/2014/main" val="1925393182"/>
                    </a:ext>
                  </a:extLst>
                </a:gridCol>
                <a:gridCol w="1145814">
                  <a:extLst>
                    <a:ext uri="{9D8B030D-6E8A-4147-A177-3AD203B41FA5}">
                      <a16:colId xmlns:a16="http://schemas.microsoft.com/office/drawing/2014/main" val="3726293774"/>
                    </a:ext>
                  </a:extLst>
                </a:gridCol>
                <a:gridCol w="1145814">
                  <a:extLst>
                    <a:ext uri="{9D8B030D-6E8A-4147-A177-3AD203B41FA5}">
                      <a16:colId xmlns:a16="http://schemas.microsoft.com/office/drawing/2014/main" val="2039891892"/>
                    </a:ext>
                  </a:extLst>
                </a:gridCol>
                <a:gridCol w="1145814">
                  <a:extLst>
                    <a:ext uri="{9D8B030D-6E8A-4147-A177-3AD203B41FA5}">
                      <a16:colId xmlns:a16="http://schemas.microsoft.com/office/drawing/2014/main" val="4282457688"/>
                    </a:ext>
                  </a:extLst>
                </a:gridCol>
                <a:gridCol w="1145814">
                  <a:extLst>
                    <a:ext uri="{9D8B030D-6E8A-4147-A177-3AD203B41FA5}">
                      <a16:colId xmlns:a16="http://schemas.microsoft.com/office/drawing/2014/main" val="2571980233"/>
                    </a:ext>
                  </a:extLst>
                </a:gridCol>
                <a:gridCol w="1145814">
                  <a:extLst>
                    <a:ext uri="{9D8B030D-6E8A-4147-A177-3AD203B41FA5}">
                      <a16:colId xmlns:a16="http://schemas.microsoft.com/office/drawing/2014/main" val="624198892"/>
                    </a:ext>
                  </a:extLst>
                </a:gridCol>
                <a:gridCol w="1145814">
                  <a:extLst>
                    <a:ext uri="{9D8B030D-6E8A-4147-A177-3AD203B41FA5}">
                      <a16:colId xmlns:a16="http://schemas.microsoft.com/office/drawing/2014/main" val="4293575151"/>
                    </a:ext>
                  </a:extLst>
                </a:gridCol>
              </a:tblGrid>
              <a:tr h="650715">
                <a:tc>
                  <a:txBody>
                    <a:bodyPr/>
                    <a:lstStyle/>
                    <a:p>
                      <a:pPr algn="ctr"/>
                      <a:endParaRPr lang="en-US" dirty="0"/>
                    </a:p>
                  </a:txBody>
                  <a:tcPr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8">
                  <a:txBody>
                    <a:bodyPr/>
                    <a:lstStyle/>
                    <a:p>
                      <a:pPr algn="ctr"/>
                      <a:r>
                        <a:rPr lang="en-US" sz="1800" dirty="0">
                          <a:solidFill>
                            <a:schemeClr val="bg1"/>
                          </a:solidFill>
                        </a:rPr>
                        <a:t>Classification Accuracy </a:t>
                      </a:r>
                    </a:p>
                  </a:txBody>
                  <a:tcPr anchor="ctr">
                    <a:lnL w="12700" cap="flat" cmpd="sng" algn="ctr">
                      <a:solidFill>
                        <a:schemeClr val="tx2"/>
                      </a:solidFill>
                      <a:prstDash val="solid"/>
                      <a:round/>
                      <a:headEnd type="none" w="med" len="med"/>
                      <a:tailEnd type="none" w="med" len="med"/>
                    </a:lnL>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45252563"/>
                  </a:ext>
                </a:extLst>
              </a:tr>
              <a:tr h="457538">
                <a:tc rowSpan="2">
                  <a:txBody>
                    <a:bodyPr/>
                    <a:lstStyle/>
                    <a:p>
                      <a:pPr algn="ctr"/>
                      <a:endParaRPr lang="en-US" dirty="0"/>
                    </a:p>
                  </a:txBody>
                  <a:tcPr anchor="ctr">
                    <a:lnL w="12700" cmpd="sng">
                      <a:noFill/>
                    </a:lnL>
                    <a:lnR w="12700" cap="flat" cmpd="sng" algn="ctr">
                      <a:solidFill>
                        <a:schemeClr val="tx2"/>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1600" b="1" dirty="0"/>
                        <a:t>TRAINING</a:t>
                      </a:r>
                    </a:p>
                  </a:txBody>
                  <a:tcPr anchor="ctr">
                    <a:lnL w="12700" cap="flat" cmpd="sng" algn="ctr">
                      <a:solidFill>
                        <a:schemeClr val="tx2"/>
                      </a:solidFill>
                      <a:prstDash val="solid"/>
                      <a:round/>
                      <a:headEnd type="none" w="med" len="med"/>
                      <a:tailEnd type="none" w="med" len="med"/>
                    </a:lnL>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600" b="1" dirty="0"/>
                        <a:t>TESTING</a:t>
                      </a:r>
                    </a:p>
                  </a:txBody>
                  <a:tcPr anchor="ctr">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60908570"/>
                  </a:ext>
                </a:extLst>
              </a:tr>
              <a:tr h="477191">
                <a:tc vMerge="1">
                  <a:txBody>
                    <a:bodyPr/>
                    <a:lstStyle/>
                    <a:p>
                      <a:endParaRPr lang="en-US"/>
                    </a:p>
                  </a:txBody>
                  <a:tcPr/>
                </a:tc>
                <a:tc>
                  <a:txBody>
                    <a:bodyPr/>
                    <a:lstStyle/>
                    <a:p>
                      <a:pPr algn="ctr"/>
                      <a:r>
                        <a:rPr lang="en-US" sz="1600" b="1" dirty="0"/>
                        <a:t>TPR</a:t>
                      </a:r>
                    </a:p>
                  </a:txBody>
                  <a:tcPr anchor="ctr">
                    <a:lnL w="12700" cap="flat" cmpd="sng" algn="ctr">
                      <a:solidFill>
                        <a:schemeClr val="tx2"/>
                      </a:solidFill>
                      <a:prstDash val="solid"/>
                      <a:round/>
                      <a:headEnd type="none" w="med" len="med"/>
                      <a:tailEnd type="none" w="med" len="med"/>
                    </a:lnL>
                    <a:solidFill>
                      <a:schemeClr val="bg1">
                        <a:lumMod val="85000"/>
                      </a:schemeClr>
                    </a:solidFill>
                  </a:tcPr>
                </a:tc>
                <a:tc>
                  <a:txBody>
                    <a:bodyPr/>
                    <a:lstStyle/>
                    <a:p>
                      <a:pPr algn="ctr"/>
                      <a:r>
                        <a:rPr lang="en-US" sz="1600" b="1" dirty="0"/>
                        <a:t>FPR</a:t>
                      </a:r>
                    </a:p>
                  </a:txBody>
                  <a:tcPr anchor="ctr">
                    <a:solidFill>
                      <a:schemeClr val="bg1">
                        <a:lumMod val="85000"/>
                      </a:schemeClr>
                    </a:solidFill>
                  </a:tcPr>
                </a:tc>
                <a:tc>
                  <a:txBody>
                    <a:bodyPr/>
                    <a:lstStyle/>
                    <a:p>
                      <a:pPr algn="ctr"/>
                      <a:r>
                        <a:rPr lang="en-US" sz="1600" b="1" dirty="0"/>
                        <a:t>PPV</a:t>
                      </a:r>
                    </a:p>
                  </a:txBody>
                  <a:tcPr anchor="ctr">
                    <a:solidFill>
                      <a:schemeClr val="bg1">
                        <a:lumMod val="85000"/>
                      </a:schemeClr>
                    </a:solidFill>
                  </a:tcPr>
                </a:tc>
                <a:tc>
                  <a:txBody>
                    <a:bodyPr/>
                    <a:lstStyle/>
                    <a:p>
                      <a:pPr algn="ctr"/>
                      <a:r>
                        <a:rPr lang="en-US" sz="1600" b="1" dirty="0"/>
                        <a:t>FNR</a:t>
                      </a:r>
                    </a:p>
                  </a:txBody>
                  <a:tcPr anchor="ctr">
                    <a:solidFill>
                      <a:schemeClr val="bg1">
                        <a:lumMod val="85000"/>
                      </a:schemeClr>
                    </a:solidFill>
                  </a:tcPr>
                </a:tc>
                <a:tc>
                  <a:txBody>
                    <a:bodyPr/>
                    <a:lstStyle/>
                    <a:p>
                      <a:pPr algn="ctr"/>
                      <a:r>
                        <a:rPr lang="en-US" sz="1600" b="1" dirty="0"/>
                        <a:t>TPR</a:t>
                      </a:r>
                    </a:p>
                  </a:txBody>
                  <a:tcPr anchor="ctr">
                    <a:solidFill>
                      <a:schemeClr val="bg1">
                        <a:lumMod val="85000"/>
                      </a:schemeClr>
                    </a:solidFill>
                  </a:tcPr>
                </a:tc>
                <a:tc>
                  <a:txBody>
                    <a:bodyPr/>
                    <a:lstStyle/>
                    <a:p>
                      <a:pPr algn="ctr"/>
                      <a:r>
                        <a:rPr lang="en-US" sz="1600" b="1" dirty="0"/>
                        <a:t>FPR</a:t>
                      </a:r>
                    </a:p>
                  </a:txBody>
                  <a:tcPr anchor="ctr">
                    <a:solidFill>
                      <a:schemeClr val="bg1">
                        <a:lumMod val="85000"/>
                      </a:schemeClr>
                    </a:solidFill>
                  </a:tcPr>
                </a:tc>
                <a:tc>
                  <a:txBody>
                    <a:bodyPr/>
                    <a:lstStyle/>
                    <a:p>
                      <a:pPr algn="ctr"/>
                      <a:r>
                        <a:rPr lang="en-US" sz="1600" b="1" dirty="0"/>
                        <a:t>PPV</a:t>
                      </a:r>
                    </a:p>
                  </a:txBody>
                  <a:tcPr anchor="ctr">
                    <a:solidFill>
                      <a:schemeClr val="bg1">
                        <a:lumMod val="85000"/>
                      </a:schemeClr>
                    </a:solidFill>
                  </a:tcPr>
                </a:tc>
                <a:tc>
                  <a:txBody>
                    <a:bodyPr/>
                    <a:lstStyle/>
                    <a:p>
                      <a:pPr algn="ctr"/>
                      <a:r>
                        <a:rPr lang="en-US" sz="1600" b="1" dirty="0"/>
                        <a:t>FNR</a:t>
                      </a:r>
                    </a:p>
                  </a:txBody>
                  <a:tcPr anchor="ctr">
                    <a:solidFill>
                      <a:schemeClr val="bg1">
                        <a:lumMod val="85000"/>
                      </a:schemeClr>
                    </a:solidFill>
                  </a:tcPr>
                </a:tc>
                <a:extLst>
                  <a:ext uri="{0D108BD9-81ED-4DB2-BD59-A6C34878D82A}">
                    <a16:rowId xmlns:a16="http://schemas.microsoft.com/office/drawing/2014/main" val="3086212603"/>
                  </a:ext>
                </a:extLst>
              </a:tr>
              <a:tr h="547767">
                <a:tc>
                  <a:txBody>
                    <a:bodyPr/>
                    <a:lstStyle/>
                    <a:p>
                      <a:pPr algn="ctr"/>
                      <a:r>
                        <a:rPr lang="en-US" sz="1800" b="1" dirty="0">
                          <a:solidFill>
                            <a:schemeClr val="bg1"/>
                          </a:solidFill>
                        </a:rPr>
                        <a:t>F1</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solidFill>
                  </a:tcPr>
                </a:tc>
                <a:tc>
                  <a:txBody>
                    <a:bodyPr/>
                    <a:lstStyle/>
                    <a:p>
                      <a:pPr algn="ctr"/>
                      <a:r>
                        <a:rPr lang="en-US" sz="1600" dirty="0"/>
                        <a:t>0.9851</a:t>
                      </a:r>
                    </a:p>
                  </a:txBody>
                  <a:tcPr anchor="ctr">
                    <a:noFill/>
                  </a:tcPr>
                </a:tc>
                <a:tc>
                  <a:txBody>
                    <a:bodyPr/>
                    <a:lstStyle/>
                    <a:p>
                      <a:pPr algn="ctr"/>
                      <a:r>
                        <a:rPr lang="en-US" sz="1600" dirty="0"/>
                        <a:t>0.0009</a:t>
                      </a:r>
                    </a:p>
                  </a:txBody>
                  <a:tcPr anchor="ctr">
                    <a:noFill/>
                  </a:tcPr>
                </a:tc>
                <a:tc>
                  <a:txBody>
                    <a:bodyPr/>
                    <a:lstStyle/>
                    <a:p>
                      <a:pPr algn="ctr"/>
                      <a:r>
                        <a:rPr lang="en-US" sz="1600" dirty="0"/>
                        <a:t>0.9871</a:t>
                      </a:r>
                    </a:p>
                  </a:txBody>
                  <a:tcPr anchor="ctr">
                    <a:noFill/>
                  </a:tcPr>
                </a:tc>
                <a:tc>
                  <a:txBody>
                    <a:bodyPr/>
                    <a:lstStyle/>
                    <a:p>
                      <a:pPr algn="ctr"/>
                      <a:r>
                        <a:rPr lang="en-US" sz="1600" dirty="0"/>
                        <a:t>0.0149</a:t>
                      </a:r>
                    </a:p>
                  </a:txBody>
                  <a:tcPr anchor="ctr">
                    <a:noFill/>
                  </a:tcPr>
                </a:tc>
                <a:tc>
                  <a:txBody>
                    <a:bodyPr/>
                    <a:lstStyle/>
                    <a:p>
                      <a:pPr algn="ctr"/>
                      <a:r>
                        <a:rPr lang="en-US" sz="1600" dirty="0"/>
                        <a:t>0.9870</a:t>
                      </a:r>
                    </a:p>
                  </a:txBody>
                  <a:tcPr anchor="ctr">
                    <a:noFill/>
                  </a:tcPr>
                </a:tc>
                <a:tc>
                  <a:txBody>
                    <a:bodyPr/>
                    <a:lstStyle/>
                    <a:p>
                      <a:pPr algn="ctr"/>
                      <a:r>
                        <a:rPr lang="en-US" sz="1600" dirty="0"/>
                        <a:t>0.0011</a:t>
                      </a:r>
                    </a:p>
                  </a:txBody>
                  <a:tcPr anchor="ctr">
                    <a:noFill/>
                  </a:tcPr>
                </a:tc>
                <a:tc>
                  <a:txBody>
                    <a:bodyPr/>
                    <a:lstStyle/>
                    <a:p>
                      <a:pPr algn="ctr"/>
                      <a:r>
                        <a:rPr lang="en-US" sz="1600" dirty="0"/>
                        <a:t>0.9876</a:t>
                      </a:r>
                    </a:p>
                  </a:txBody>
                  <a:tcPr anchor="ctr">
                    <a:noFill/>
                  </a:tcPr>
                </a:tc>
                <a:tc>
                  <a:txBody>
                    <a:bodyPr/>
                    <a:lstStyle/>
                    <a:p>
                      <a:pPr algn="ctr"/>
                      <a:r>
                        <a:rPr lang="en-US" sz="1600" dirty="0"/>
                        <a:t>0.0130</a:t>
                      </a:r>
                    </a:p>
                  </a:txBody>
                  <a:tcPr anchor="ctr">
                    <a:noFill/>
                  </a:tcPr>
                </a:tc>
                <a:extLst>
                  <a:ext uri="{0D108BD9-81ED-4DB2-BD59-A6C34878D82A}">
                    <a16:rowId xmlns:a16="http://schemas.microsoft.com/office/drawing/2014/main" val="1347578881"/>
                  </a:ext>
                </a:extLst>
              </a:tr>
              <a:tr h="635099">
                <a:tc>
                  <a:txBody>
                    <a:bodyPr/>
                    <a:lstStyle/>
                    <a:p>
                      <a:pPr algn="ctr"/>
                      <a:r>
                        <a:rPr lang="en-US" sz="1800" b="1" dirty="0">
                          <a:solidFill>
                            <a:schemeClr val="bg1"/>
                          </a:solidFill>
                        </a:rPr>
                        <a:t>MTF</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solidFill>
                  </a:tcPr>
                </a:tc>
                <a:tc>
                  <a:txBody>
                    <a:bodyPr/>
                    <a:lstStyle/>
                    <a:p>
                      <a:pPr algn="ctr"/>
                      <a:r>
                        <a:rPr lang="en-US" sz="1600" dirty="0"/>
                        <a:t>0.9712</a:t>
                      </a:r>
                    </a:p>
                  </a:txBody>
                  <a:tcPr anchor="ctr">
                    <a:lnL w="12700" cap="flat" cmpd="sng" algn="ctr">
                      <a:solidFill>
                        <a:schemeClr val="tx2"/>
                      </a:solidFill>
                      <a:prstDash val="solid"/>
                      <a:round/>
                      <a:headEnd type="none" w="med" len="med"/>
                      <a:tailEnd type="none" w="med" len="med"/>
                    </a:lnL>
                    <a:noFill/>
                  </a:tcPr>
                </a:tc>
                <a:tc>
                  <a:txBody>
                    <a:bodyPr/>
                    <a:lstStyle/>
                    <a:p>
                      <a:pPr algn="ctr"/>
                      <a:r>
                        <a:rPr lang="en-US" sz="1600" dirty="0"/>
                        <a:t>0.0011</a:t>
                      </a:r>
                    </a:p>
                  </a:txBody>
                  <a:tcPr anchor="ctr">
                    <a:noFill/>
                  </a:tcPr>
                </a:tc>
                <a:tc>
                  <a:txBody>
                    <a:bodyPr/>
                    <a:lstStyle/>
                    <a:p>
                      <a:pPr algn="ctr"/>
                      <a:r>
                        <a:rPr lang="en-US" sz="1600" dirty="0"/>
                        <a:t>0.9833</a:t>
                      </a:r>
                    </a:p>
                  </a:txBody>
                  <a:tcPr anchor="ctr">
                    <a:noFill/>
                  </a:tcPr>
                </a:tc>
                <a:tc>
                  <a:txBody>
                    <a:bodyPr/>
                    <a:lstStyle/>
                    <a:p>
                      <a:pPr algn="ctr"/>
                      <a:r>
                        <a:rPr lang="en-US" sz="1600" dirty="0"/>
                        <a:t>0.0288</a:t>
                      </a:r>
                    </a:p>
                  </a:txBody>
                  <a:tcPr anchor="ctr">
                    <a:noFill/>
                  </a:tcPr>
                </a:tc>
                <a:tc>
                  <a:txBody>
                    <a:bodyPr/>
                    <a:lstStyle/>
                    <a:p>
                      <a:pPr algn="ctr"/>
                      <a:r>
                        <a:rPr lang="en-US" sz="1600" dirty="0"/>
                        <a:t>0.9705</a:t>
                      </a:r>
                    </a:p>
                  </a:txBody>
                  <a:tcPr anchor="ctr">
                    <a:noFill/>
                  </a:tcPr>
                </a:tc>
                <a:tc>
                  <a:txBody>
                    <a:bodyPr/>
                    <a:lstStyle/>
                    <a:p>
                      <a:pPr algn="ctr"/>
                      <a:r>
                        <a:rPr lang="en-US" sz="1600" dirty="0"/>
                        <a:t>0.0008</a:t>
                      </a:r>
                    </a:p>
                  </a:txBody>
                  <a:tcPr anchor="ctr">
                    <a:noFill/>
                  </a:tcPr>
                </a:tc>
                <a:tc>
                  <a:txBody>
                    <a:bodyPr/>
                    <a:lstStyle/>
                    <a:p>
                      <a:pPr algn="ctr"/>
                      <a:r>
                        <a:rPr lang="en-US" sz="1600" dirty="0"/>
                        <a:t>0.9905</a:t>
                      </a:r>
                    </a:p>
                  </a:txBody>
                  <a:tcPr anchor="ctr">
                    <a:noFill/>
                  </a:tcPr>
                </a:tc>
                <a:tc>
                  <a:txBody>
                    <a:bodyPr/>
                    <a:lstStyle/>
                    <a:p>
                      <a:pPr algn="ctr"/>
                      <a:r>
                        <a:rPr lang="en-US" sz="1600" dirty="0"/>
                        <a:t>0.0295</a:t>
                      </a:r>
                    </a:p>
                  </a:txBody>
                  <a:tcPr anchor="ctr">
                    <a:noFill/>
                  </a:tcPr>
                </a:tc>
                <a:extLst>
                  <a:ext uri="{0D108BD9-81ED-4DB2-BD59-A6C34878D82A}">
                    <a16:rowId xmlns:a16="http://schemas.microsoft.com/office/drawing/2014/main" val="2734636954"/>
                  </a:ext>
                </a:extLst>
              </a:tr>
            </a:tbl>
          </a:graphicData>
        </a:graphic>
      </p:graphicFrame>
      <p:sp>
        <p:nvSpPr>
          <p:cNvPr id="20" name="Oval 19">
            <a:extLst>
              <a:ext uri="{FF2B5EF4-FFF2-40B4-BE49-F238E27FC236}">
                <a16:creationId xmlns:a16="http://schemas.microsoft.com/office/drawing/2014/main" id="{882D06BE-C1C7-E64F-A6A0-5C1285D0A4C6}"/>
              </a:ext>
            </a:extLst>
          </p:cNvPr>
          <p:cNvSpPr/>
          <p:nvPr/>
        </p:nvSpPr>
        <p:spPr>
          <a:xfrm>
            <a:off x="1829556" y="3276913"/>
            <a:ext cx="432131" cy="4529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82D06BE-C1C7-E64F-A6A0-5C1285D0A4C6}"/>
              </a:ext>
            </a:extLst>
          </p:cNvPr>
          <p:cNvSpPr/>
          <p:nvPr/>
        </p:nvSpPr>
        <p:spPr>
          <a:xfrm>
            <a:off x="1825054" y="3854745"/>
            <a:ext cx="432131" cy="4529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Pie 21">
            <a:extLst>
              <a:ext uri="{FF2B5EF4-FFF2-40B4-BE49-F238E27FC236}">
                <a16:creationId xmlns:a16="http://schemas.microsoft.com/office/drawing/2014/main" id="{7340C399-6AD1-E94F-8415-FC0587907BAC}"/>
              </a:ext>
            </a:extLst>
          </p:cNvPr>
          <p:cNvSpPr/>
          <p:nvPr/>
        </p:nvSpPr>
        <p:spPr>
          <a:xfrm flipH="1">
            <a:off x="1879343" y="3866936"/>
            <a:ext cx="377841" cy="410877"/>
          </a:xfrm>
          <a:prstGeom prst="pie">
            <a:avLst>
              <a:gd name="adj1" fmla="val 9250724"/>
              <a:gd name="adj2" fmla="val 162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32481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F19B086F-B117-694F-B420-62A2E8E57077}"/>
              </a:ext>
            </a:extLst>
          </p:cNvPr>
          <p:cNvGrpSpPr/>
          <p:nvPr/>
        </p:nvGrpSpPr>
        <p:grpSpPr>
          <a:xfrm>
            <a:off x="8164425" y="2196045"/>
            <a:ext cx="4065062" cy="3726712"/>
            <a:chOff x="6572250" y="1376386"/>
            <a:chExt cx="4591050" cy="4497365"/>
          </a:xfrm>
        </p:grpSpPr>
        <p:pic>
          <p:nvPicPr>
            <p:cNvPr id="20" name="Picture 19">
              <a:extLst>
                <a:ext uri="{FF2B5EF4-FFF2-40B4-BE49-F238E27FC236}">
                  <a16:creationId xmlns:a16="http://schemas.microsoft.com/office/drawing/2014/main" id="{DAD25106-5593-564A-A658-0F0B43B93182}"/>
                </a:ext>
              </a:extLst>
            </p:cNvPr>
            <p:cNvPicPr>
              <a:picLocks noChangeAspect="1"/>
            </p:cNvPicPr>
            <p:nvPr/>
          </p:nvPicPr>
          <p:blipFill>
            <a:blip r:embed="rId3"/>
            <a:stretch>
              <a:fillRect/>
            </a:stretch>
          </p:blipFill>
          <p:spPr>
            <a:xfrm>
              <a:off x="6572250" y="2111376"/>
              <a:ext cx="4591050" cy="3762375"/>
            </a:xfrm>
            <a:prstGeom prst="rect">
              <a:avLst/>
            </a:prstGeom>
          </p:spPr>
        </p:pic>
        <p:grpSp>
          <p:nvGrpSpPr>
            <p:cNvPr id="22" name="Group 21">
              <a:extLst>
                <a:ext uri="{FF2B5EF4-FFF2-40B4-BE49-F238E27FC236}">
                  <a16:creationId xmlns:a16="http://schemas.microsoft.com/office/drawing/2014/main" id="{50E45051-FA8B-F049-B985-CAA171D53090}"/>
                </a:ext>
              </a:extLst>
            </p:cNvPr>
            <p:cNvGrpSpPr/>
            <p:nvPr/>
          </p:nvGrpSpPr>
          <p:grpSpPr>
            <a:xfrm>
              <a:off x="7567146" y="1376386"/>
              <a:ext cx="1642537" cy="1887835"/>
              <a:chOff x="7567146" y="1376386"/>
              <a:chExt cx="1642537" cy="1887835"/>
            </a:xfrm>
          </p:grpSpPr>
          <p:sp>
            <p:nvSpPr>
              <p:cNvPr id="26" name="TextBox 25">
                <a:extLst>
                  <a:ext uri="{FF2B5EF4-FFF2-40B4-BE49-F238E27FC236}">
                    <a16:creationId xmlns:a16="http://schemas.microsoft.com/office/drawing/2014/main" id="{6FAE3BAE-A648-D647-82E8-9CC64D5C87A0}"/>
                  </a:ext>
                </a:extLst>
              </p:cNvPr>
              <p:cNvSpPr txBox="1"/>
              <p:nvPr/>
            </p:nvSpPr>
            <p:spPr>
              <a:xfrm>
                <a:off x="7567146" y="1376386"/>
                <a:ext cx="1642537" cy="445707"/>
              </a:xfrm>
              <a:prstGeom prst="rect">
                <a:avLst/>
              </a:prstGeom>
              <a:noFill/>
            </p:spPr>
            <p:txBody>
              <a:bodyPr wrap="square" rtlCol="0">
                <a:spAutoFit/>
              </a:bodyPr>
              <a:lstStyle/>
              <a:p>
                <a:pPr algn="ctr"/>
                <a:r>
                  <a:rPr lang="en-US" i="1" dirty="0"/>
                  <a:t>hyperplane</a:t>
                </a:r>
                <a:endParaRPr lang="en-CA" i="1" dirty="0"/>
              </a:p>
            </p:txBody>
          </p:sp>
          <p:cxnSp>
            <p:nvCxnSpPr>
              <p:cNvPr id="28" name="Elbow Connector 27">
                <a:extLst>
                  <a:ext uri="{FF2B5EF4-FFF2-40B4-BE49-F238E27FC236}">
                    <a16:creationId xmlns:a16="http://schemas.microsoft.com/office/drawing/2014/main" id="{D7EFD25B-E494-C646-8364-282A15628B5E}"/>
                  </a:ext>
                </a:extLst>
              </p:cNvPr>
              <p:cNvCxnSpPr>
                <a:cxnSpLocks/>
                <a:stCxn id="26" idx="2"/>
              </p:cNvCxnSpPr>
              <p:nvPr/>
            </p:nvCxnSpPr>
            <p:spPr>
              <a:xfrm rot="5400000">
                <a:off x="7534893" y="2410699"/>
                <a:ext cx="1442128" cy="264916"/>
              </a:xfrm>
              <a:prstGeom prst="bentConnector3">
                <a:avLst>
                  <a:gd name="adj1" fmla="val 50000"/>
                </a:avLst>
              </a:prstGeom>
              <a:ln w="57150">
                <a:tailEnd type="triangle"/>
              </a:ln>
            </p:spPr>
            <p:style>
              <a:lnRef idx="1">
                <a:schemeClr val="accent6"/>
              </a:lnRef>
              <a:fillRef idx="0">
                <a:schemeClr val="accent6"/>
              </a:fillRef>
              <a:effectRef idx="0">
                <a:schemeClr val="accent6"/>
              </a:effectRef>
              <a:fontRef idx="minor">
                <a:schemeClr val="tx1"/>
              </a:fontRef>
            </p:style>
          </p:cxnSp>
        </p:grpSp>
        <p:grpSp>
          <p:nvGrpSpPr>
            <p:cNvPr id="23" name="Group 22">
              <a:extLst>
                <a:ext uri="{FF2B5EF4-FFF2-40B4-BE49-F238E27FC236}">
                  <a16:creationId xmlns:a16="http://schemas.microsoft.com/office/drawing/2014/main" id="{0DFCF771-7F69-FB4F-BB69-ED7A6A36FDCC}"/>
                </a:ext>
              </a:extLst>
            </p:cNvPr>
            <p:cNvGrpSpPr/>
            <p:nvPr/>
          </p:nvGrpSpPr>
          <p:grpSpPr>
            <a:xfrm>
              <a:off x="9209681" y="4076701"/>
              <a:ext cx="1718446" cy="619124"/>
              <a:chOff x="9209681" y="4076701"/>
              <a:chExt cx="1718446" cy="619124"/>
            </a:xfrm>
          </p:grpSpPr>
          <p:cxnSp>
            <p:nvCxnSpPr>
              <p:cNvPr id="24" name="Straight Arrow Connector 23">
                <a:extLst>
                  <a:ext uri="{FF2B5EF4-FFF2-40B4-BE49-F238E27FC236}">
                    <a16:creationId xmlns:a16="http://schemas.microsoft.com/office/drawing/2014/main" id="{EA194A4B-3E38-2B48-AF21-4821A91EE82C}"/>
                  </a:ext>
                </a:extLst>
              </p:cNvPr>
              <p:cNvCxnSpPr/>
              <p:nvPr/>
            </p:nvCxnSpPr>
            <p:spPr>
              <a:xfrm flipV="1">
                <a:off x="9209681" y="4076701"/>
                <a:ext cx="524869" cy="619124"/>
              </a:xfrm>
              <a:prstGeom prst="straightConnector1">
                <a:avLst/>
              </a:prstGeom>
              <a:ln w="57150">
                <a:headEnd type="triangle"/>
                <a:tailEnd type="triangle"/>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E17BFD50-D8CF-564D-9C45-5D2D67EA791C}"/>
                  </a:ext>
                </a:extLst>
              </p:cNvPr>
              <p:cNvSpPr txBox="1"/>
              <p:nvPr/>
            </p:nvSpPr>
            <p:spPr>
              <a:xfrm>
                <a:off x="9590679" y="4149074"/>
                <a:ext cx="1337448" cy="445707"/>
              </a:xfrm>
              <a:prstGeom prst="rect">
                <a:avLst/>
              </a:prstGeom>
              <a:noFill/>
            </p:spPr>
            <p:txBody>
              <a:bodyPr wrap="square" rtlCol="0">
                <a:spAutoFit/>
              </a:bodyPr>
              <a:lstStyle/>
              <a:p>
                <a:pPr algn="ctr"/>
                <a:r>
                  <a:rPr lang="en-US" i="1" dirty="0"/>
                  <a:t>margin</a:t>
                </a:r>
                <a:endParaRPr lang="en-CA" i="1" dirty="0"/>
              </a:p>
            </p:txBody>
          </p:sp>
        </p:grpSp>
      </p:grpSp>
      <p:sp>
        <p:nvSpPr>
          <p:cNvPr id="2" name="Title 1">
            <a:extLst>
              <a:ext uri="{FF2B5EF4-FFF2-40B4-BE49-F238E27FC236}">
                <a16:creationId xmlns:a16="http://schemas.microsoft.com/office/drawing/2014/main" id="{F5A3BE44-C9DA-A145-8CD4-79027396C616}"/>
              </a:ext>
            </a:extLst>
          </p:cNvPr>
          <p:cNvSpPr>
            <a:spLocks noGrp="1"/>
          </p:cNvSpPr>
          <p:nvPr>
            <p:ph type="title"/>
          </p:nvPr>
        </p:nvSpPr>
        <p:spPr>
          <a:noFill/>
        </p:spPr>
        <p:txBody>
          <a:bodyPr/>
          <a:lstStyle/>
          <a:p>
            <a:r>
              <a:rPr lang="en-US" b="1" dirty="0"/>
              <a:t>Discriminative Analysis</a:t>
            </a:r>
          </a:p>
        </p:txBody>
      </p:sp>
      <p:sp>
        <p:nvSpPr>
          <p:cNvPr id="3" name="Slide Number Placeholder 2">
            <a:extLst>
              <a:ext uri="{FF2B5EF4-FFF2-40B4-BE49-F238E27FC236}">
                <a16:creationId xmlns:a16="http://schemas.microsoft.com/office/drawing/2014/main" id="{20B48A93-8DA6-D948-BA06-1162DCD5C2DF}"/>
              </a:ext>
            </a:extLst>
          </p:cNvPr>
          <p:cNvSpPr>
            <a:spLocks noGrp="1"/>
          </p:cNvSpPr>
          <p:nvPr>
            <p:ph type="sldNum" sz="quarter" idx="11"/>
          </p:nvPr>
        </p:nvSpPr>
        <p:spPr/>
        <p:txBody>
          <a:bodyPr/>
          <a:lstStyle/>
          <a:p>
            <a:fld id="{C8815BE7-33BD-4156-87D0-4F3D74C8931E}" type="slidenum">
              <a:rPr lang="en-CA" smtClean="0"/>
              <a:t>16</a:t>
            </a:fld>
            <a:endParaRPr lang="en-CA"/>
          </a:p>
        </p:txBody>
      </p:sp>
      <p:graphicFrame>
        <p:nvGraphicFramePr>
          <p:cNvPr id="4" name="Table 3">
            <a:extLst>
              <a:ext uri="{FF2B5EF4-FFF2-40B4-BE49-F238E27FC236}">
                <a16:creationId xmlns:a16="http://schemas.microsoft.com/office/drawing/2014/main" id="{92F55EF4-C09F-F94D-85EB-AC6A8AE38E8E}"/>
              </a:ext>
            </a:extLst>
          </p:cNvPr>
          <p:cNvGraphicFramePr>
            <a:graphicFrameLocks noGrp="1"/>
          </p:cNvGraphicFramePr>
          <p:nvPr>
            <p:extLst>
              <p:ext uri="{D42A27DB-BD31-4B8C-83A1-F6EECF244321}">
                <p14:modId xmlns:p14="http://schemas.microsoft.com/office/powerpoint/2010/main" val="4261015768"/>
              </p:ext>
            </p:extLst>
          </p:nvPr>
        </p:nvGraphicFramePr>
        <p:xfrm>
          <a:off x="123985" y="2104223"/>
          <a:ext cx="8326139" cy="3288019"/>
        </p:xfrm>
        <a:graphic>
          <a:graphicData uri="http://schemas.openxmlformats.org/drawingml/2006/table">
            <a:tbl>
              <a:tblPr firstRow="1" bandRow="1">
                <a:tableStyleId>{9DCAF9ED-07DC-4A11-8D7F-57B35C25682E}</a:tableStyleId>
              </a:tblPr>
              <a:tblGrid>
                <a:gridCol w="953752">
                  <a:extLst>
                    <a:ext uri="{9D8B030D-6E8A-4147-A177-3AD203B41FA5}">
                      <a16:colId xmlns:a16="http://schemas.microsoft.com/office/drawing/2014/main" val="20000"/>
                    </a:ext>
                  </a:extLst>
                </a:gridCol>
                <a:gridCol w="901563">
                  <a:extLst>
                    <a:ext uri="{9D8B030D-6E8A-4147-A177-3AD203B41FA5}">
                      <a16:colId xmlns:a16="http://schemas.microsoft.com/office/drawing/2014/main" val="231932388"/>
                    </a:ext>
                  </a:extLst>
                </a:gridCol>
                <a:gridCol w="927657">
                  <a:extLst>
                    <a:ext uri="{9D8B030D-6E8A-4147-A177-3AD203B41FA5}">
                      <a16:colId xmlns:a16="http://schemas.microsoft.com/office/drawing/2014/main" val="821652532"/>
                    </a:ext>
                  </a:extLst>
                </a:gridCol>
                <a:gridCol w="927657">
                  <a:extLst>
                    <a:ext uri="{9D8B030D-6E8A-4147-A177-3AD203B41FA5}">
                      <a16:colId xmlns:a16="http://schemas.microsoft.com/office/drawing/2014/main" val="2339680912"/>
                    </a:ext>
                  </a:extLst>
                </a:gridCol>
                <a:gridCol w="927657">
                  <a:extLst>
                    <a:ext uri="{9D8B030D-6E8A-4147-A177-3AD203B41FA5}">
                      <a16:colId xmlns:a16="http://schemas.microsoft.com/office/drawing/2014/main" val="1918662599"/>
                    </a:ext>
                  </a:extLst>
                </a:gridCol>
                <a:gridCol w="927657">
                  <a:extLst>
                    <a:ext uri="{9D8B030D-6E8A-4147-A177-3AD203B41FA5}">
                      <a16:colId xmlns:a16="http://schemas.microsoft.com/office/drawing/2014/main" val="939024435"/>
                    </a:ext>
                  </a:extLst>
                </a:gridCol>
                <a:gridCol w="927657">
                  <a:extLst>
                    <a:ext uri="{9D8B030D-6E8A-4147-A177-3AD203B41FA5}">
                      <a16:colId xmlns:a16="http://schemas.microsoft.com/office/drawing/2014/main" val="1009459134"/>
                    </a:ext>
                  </a:extLst>
                </a:gridCol>
                <a:gridCol w="927657">
                  <a:extLst>
                    <a:ext uri="{9D8B030D-6E8A-4147-A177-3AD203B41FA5}">
                      <a16:colId xmlns:a16="http://schemas.microsoft.com/office/drawing/2014/main" val="621990083"/>
                    </a:ext>
                  </a:extLst>
                </a:gridCol>
                <a:gridCol w="904882">
                  <a:extLst>
                    <a:ext uri="{9D8B030D-6E8A-4147-A177-3AD203B41FA5}">
                      <a16:colId xmlns:a16="http://schemas.microsoft.com/office/drawing/2014/main" val="3201674191"/>
                    </a:ext>
                  </a:extLst>
                </a:gridCol>
              </a:tblGrid>
              <a:tr h="548003">
                <a:tc>
                  <a:txBody>
                    <a:bodyPr/>
                    <a:lstStyle/>
                    <a:p>
                      <a:pPr algn="ctr"/>
                      <a:endParaRPr lang="en-US" sz="1800" dirty="0">
                        <a:solidFill>
                          <a:schemeClr val="bg1"/>
                        </a:solidFill>
                      </a:endParaRPr>
                    </a:p>
                  </a:txBody>
                  <a:tcPr anchor="ctr">
                    <a:lnL w="12700" cmpd="sng">
                      <a:noFill/>
                    </a:lnL>
                    <a:lnR w="12700" cap="flat" cmpd="sng" algn="ctr">
                      <a:solidFill>
                        <a:schemeClr val="tx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r>
                        <a:rPr lang="en-US" sz="1800" dirty="0"/>
                        <a:t>Support Vector</a:t>
                      </a:r>
                      <a:r>
                        <a:rPr lang="en-US" sz="1800" baseline="0" dirty="0"/>
                        <a:t> </a:t>
                      </a:r>
                      <a:r>
                        <a:rPr lang="en-US" sz="1800" dirty="0"/>
                        <a:t>Machine Accuracy (Linear Separability)</a:t>
                      </a:r>
                      <a:endParaRPr lang="en-US" sz="1800" dirty="0">
                        <a:solidFill>
                          <a:schemeClr val="bg1"/>
                        </a:solidFill>
                      </a:endParaRPr>
                    </a:p>
                  </a:txBody>
                  <a:tcPr anchor="ctr">
                    <a:lnL w="12700" cap="flat" cmpd="sng" algn="ctr">
                      <a:solidFill>
                        <a:schemeClr val="tx2"/>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019151"/>
                  </a:ext>
                </a:extLst>
              </a:tr>
              <a:tr h="502336">
                <a:tc>
                  <a:txBody>
                    <a:bodyPr/>
                    <a:lstStyle/>
                    <a:p>
                      <a:pPr algn="ctr"/>
                      <a:endParaRPr lang="en-US" sz="1600" b="1" dirty="0"/>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1600" b="1" dirty="0"/>
                        <a:t>TRAINING</a:t>
                      </a:r>
                    </a:p>
                  </a:txBody>
                  <a:tcPr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600" b="1" dirty="0"/>
                        <a:t>TESTING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29099356"/>
                  </a:ext>
                </a:extLst>
              </a:tr>
              <a:tr h="502336">
                <a:tc>
                  <a:txBody>
                    <a:bodyPr/>
                    <a:lstStyle/>
                    <a:p>
                      <a:pPr algn="ctr"/>
                      <a:endParaRPr lang="en-US" sz="1600" b="1" dirty="0"/>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t>TPR</a:t>
                      </a:r>
                    </a:p>
                  </a:txBody>
                  <a:tcPr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b="1" dirty="0"/>
                        <a:t>FPR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b="1" dirty="0"/>
                        <a:t>PPV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b="1" dirty="0"/>
                        <a:t>FNR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b="1" dirty="0"/>
                        <a:t>TPR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b="1" dirty="0"/>
                        <a:t>FPR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b="1" dirty="0"/>
                        <a:t>PPV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b="1" dirty="0"/>
                        <a:t>FNR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61963113"/>
                  </a:ext>
                </a:extLst>
              </a:tr>
              <a:tr h="867672">
                <a:tc>
                  <a:txBody>
                    <a:bodyPr/>
                    <a:lstStyle/>
                    <a:p>
                      <a:pPr algn="ctr"/>
                      <a:r>
                        <a:rPr lang="en-US" sz="1600" b="1" dirty="0">
                          <a:solidFill>
                            <a:schemeClr val="bg1"/>
                          </a:solidFill>
                        </a:rPr>
                        <a:t>Original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600" dirty="0"/>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0.0475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0.5844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0.9998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0.0482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0.6406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0.0002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8572300"/>
                  </a:ext>
                </a:extLst>
              </a:tr>
              <a:tr h="867672">
                <a:tc>
                  <a:txBody>
                    <a:bodyPr/>
                    <a:lstStyle/>
                    <a:p>
                      <a:pPr algn="ctr"/>
                      <a:r>
                        <a:rPr lang="en-US" sz="1600" b="1" dirty="0">
                          <a:solidFill>
                            <a:schemeClr val="bg1"/>
                          </a:solidFill>
                        </a:rPr>
                        <a:t>Latent space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600" dirty="0"/>
                        <a:t>0.9999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0.0249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0.7287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0.0001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0.9993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0.0249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0.8379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0.0007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6757567"/>
                  </a:ext>
                </a:extLst>
              </a:tr>
            </a:tbl>
          </a:graphicData>
        </a:graphic>
      </p:graphicFrame>
      <p:grpSp>
        <p:nvGrpSpPr>
          <p:cNvPr id="9" name="Group 8">
            <a:extLst>
              <a:ext uri="{FF2B5EF4-FFF2-40B4-BE49-F238E27FC236}">
                <a16:creationId xmlns:a16="http://schemas.microsoft.com/office/drawing/2014/main" id="{67462DCD-0439-0B4D-BDE7-5A3E84EA96B8}"/>
              </a:ext>
            </a:extLst>
          </p:cNvPr>
          <p:cNvGrpSpPr/>
          <p:nvPr/>
        </p:nvGrpSpPr>
        <p:grpSpPr>
          <a:xfrm>
            <a:off x="2848599" y="2976294"/>
            <a:ext cx="4765592" cy="2681206"/>
            <a:chOff x="4399487" y="1571385"/>
            <a:chExt cx="3460959" cy="4616513"/>
          </a:xfrm>
        </p:grpSpPr>
        <p:sp>
          <p:nvSpPr>
            <p:cNvPr id="7" name="Donut 6">
              <a:extLst>
                <a:ext uri="{FF2B5EF4-FFF2-40B4-BE49-F238E27FC236}">
                  <a16:creationId xmlns:a16="http://schemas.microsoft.com/office/drawing/2014/main" id="{132287DA-B9D0-2F4D-B771-A8A8F7B49A27}"/>
                </a:ext>
              </a:extLst>
            </p:cNvPr>
            <p:cNvSpPr/>
            <p:nvPr/>
          </p:nvSpPr>
          <p:spPr>
            <a:xfrm>
              <a:off x="4399487" y="1571385"/>
              <a:ext cx="765372" cy="4616513"/>
            </a:xfrm>
            <a:prstGeom prst="donut">
              <a:avLst>
                <a:gd name="adj" fmla="val 519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E6F6455E-E878-9348-A316-BCB2F6E5CDC6}"/>
                </a:ext>
              </a:extLst>
            </p:cNvPr>
            <p:cNvSpPr/>
            <p:nvPr/>
          </p:nvSpPr>
          <p:spPr>
            <a:xfrm>
              <a:off x="7095074" y="1571385"/>
              <a:ext cx="765372" cy="4616513"/>
            </a:xfrm>
            <a:prstGeom prst="donut">
              <a:avLst>
                <a:gd name="adj" fmla="val 519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sp>
        <p:nvSpPr>
          <p:cNvPr id="10" name="Rectangle 9">
            <a:extLst>
              <a:ext uri="{FF2B5EF4-FFF2-40B4-BE49-F238E27FC236}">
                <a16:creationId xmlns:a16="http://schemas.microsoft.com/office/drawing/2014/main" id="{DD52F9BA-C671-984B-9DAC-C5B5B6D2DAE8}"/>
              </a:ext>
            </a:extLst>
          </p:cNvPr>
          <p:cNvSpPr/>
          <p:nvPr/>
        </p:nvSpPr>
        <p:spPr>
          <a:xfrm>
            <a:off x="123985" y="5657500"/>
            <a:ext cx="9219416" cy="923330"/>
          </a:xfrm>
          <a:prstGeom prst="rect">
            <a:avLst/>
          </a:prstGeom>
        </p:spPr>
        <p:txBody>
          <a:bodyPr wrap="square">
            <a:spAutoFit/>
          </a:bodyPr>
          <a:lstStyle/>
          <a:p>
            <a:pPr marL="342900" indent="-342900">
              <a:buFont typeface="Arial" panose="020B0604020202020204" pitchFamily="34" charset="0"/>
              <a:buChar char="•"/>
            </a:pPr>
            <a:r>
              <a:rPr lang="en-US" dirty="0"/>
              <a:t>Linear separability</a:t>
            </a:r>
            <a:r>
              <a:rPr lang="en-CA" dirty="0"/>
              <a:t> is seen as a feature space quality measure</a:t>
            </a:r>
          </a:p>
          <a:p>
            <a:pPr marL="342900" indent="-342900">
              <a:buFont typeface="Arial" panose="020B0604020202020204" pitchFamily="34" charset="0"/>
              <a:buChar char="•"/>
            </a:pPr>
            <a:r>
              <a:rPr lang="en-CA" dirty="0"/>
              <a:t>A training dataset whose classes can be separated easily, will help to build a better classification model</a:t>
            </a:r>
          </a:p>
        </p:txBody>
      </p:sp>
    </p:spTree>
    <p:extLst>
      <p:ext uri="{BB962C8B-B14F-4D97-AF65-F5344CB8AC3E}">
        <p14:creationId xmlns:p14="http://schemas.microsoft.com/office/powerpoint/2010/main" val="23008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style>
          <a:lnRef idx="3">
            <a:schemeClr val="lt1"/>
          </a:lnRef>
          <a:fillRef idx="1">
            <a:schemeClr val="dk1"/>
          </a:fillRef>
          <a:effectRef idx="1">
            <a:schemeClr val="dk1"/>
          </a:effectRef>
          <a:fontRef idx="minor">
            <a:schemeClr val="lt1"/>
          </a:fontRef>
        </p:style>
        <p:txBody>
          <a:bodyPr/>
          <a:lstStyle/>
          <a:p>
            <a:r>
              <a:rPr lang="en-US" dirty="0"/>
              <a:t>Summary and Future Steps</a:t>
            </a:r>
            <a:endParaRPr lang="en-CA" dirty="0"/>
          </a:p>
        </p:txBody>
      </p:sp>
      <p:sp>
        <p:nvSpPr>
          <p:cNvPr id="4" name="Slide Number Placeholder 3">
            <a:extLst>
              <a:ext uri="{FF2B5EF4-FFF2-40B4-BE49-F238E27FC236}">
                <a16:creationId xmlns:a16="http://schemas.microsoft.com/office/drawing/2014/main" id="{11C978AE-9F7B-DB40-AC3B-77226257D9BF}"/>
              </a:ext>
            </a:extLst>
          </p:cNvPr>
          <p:cNvSpPr>
            <a:spLocks noGrp="1"/>
          </p:cNvSpPr>
          <p:nvPr>
            <p:ph type="sldNum" sz="quarter" idx="11"/>
          </p:nvPr>
        </p:nvSpPr>
        <p:spPr/>
        <p:txBody>
          <a:bodyPr/>
          <a:lstStyle/>
          <a:p>
            <a:fld id="{C8815BE7-33BD-4156-87D0-4F3D74C8931E}" type="slidenum">
              <a:rPr lang="en-CA" smtClean="0"/>
              <a:t>17</a:t>
            </a:fld>
            <a:endParaRPr lang="en-CA"/>
          </a:p>
        </p:txBody>
      </p:sp>
      <p:sp>
        <p:nvSpPr>
          <p:cNvPr id="3" name="Content Placeholder 2"/>
          <p:cNvSpPr>
            <a:spLocks noGrp="1"/>
          </p:cNvSpPr>
          <p:nvPr>
            <p:ph type="body" sz="quarter" idx="13"/>
          </p:nvPr>
        </p:nvSpPr>
        <p:spPr>
          <a:xfrm>
            <a:off x="248479" y="1688457"/>
            <a:ext cx="10038521" cy="4369443"/>
          </a:xfrm>
        </p:spPr>
        <p:txBody>
          <a:bodyPr/>
          <a:lstStyle/>
          <a:p>
            <a:pPr marL="274320">
              <a:spcBef>
                <a:spcPts val="600"/>
              </a:spcBef>
              <a:spcAft>
                <a:spcPts val="0"/>
              </a:spcAft>
            </a:pPr>
            <a:r>
              <a:rPr lang="en-US" sz="2000" u="sng" dirty="0">
                <a:solidFill>
                  <a:schemeClr val="accent2"/>
                </a:solidFill>
              </a:rPr>
              <a:t>Summary</a:t>
            </a:r>
            <a:endParaRPr lang="en-CA" sz="2000" u="sng" dirty="0">
              <a:solidFill>
                <a:schemeClr val="accent2"/>
              </a:solidFill>
            </a:endParaRPr>
          </a:p>
          <a:p>
            <a:pPr marL="274320" lvl="2" indent="-342900">
              <a:spcBef>
                <a:spcPts val="600"/>
              </a:spcBef>
              <a:spcAft>
                <a:spcPts val="0"/>
              </a:spcAft>
            </a:pPr>
            <a:r>
              <a:rPr lang="en-CA" sz="2000" dirty="0">
                <a:solidFill>
                  <a:schemeClr val="tx1"/>
                </a:solidFill>
              </a:rPr>
              <a:t>Input recreation accuracy in MTF is high (Task 1)</a:t>
            </a:r>
          </a:p>
          <a:p>
            <a:pPr marL="274320" lvl="2" indent="-342900">
              <a:spcBef>
                <a:spcPts val="600"/>
              </a:spcBef>
              <a:spcAft>
                <a:spcPts val="0"/>
              </a:spcAft>
            </a:pPr>
            <a:r>
              <a:rPr lang="en-CA" sz="2000" dirty="0">
                <a:solidFill>
                  <a:schemeClr val="tx1"/>
                </a:solidFill>
              </a:rPr>
              <a:t>Classification results of MTF compared to F1 are similar (Task 2)</a:t>
            </a:r>
          </a:p>
          <a:p>
            <a:pPr marL="274320" lvl="3" indent="-342900">
              <a:spcBef>
                <a:spcPts val="600"/>
              </a:spcBef>
            </a:pPr>
            <a:r>
              <a:rPr lang="en-CA" sz="2000" dirty="0">
                <a:solidFill>
                  <a:schemeClr val="tx1"/>
                </a:solidFill>
              </a:rPr>
              <a:t>Efficiency of MTF is 3 times higher than F1</a:t>
            </a:r>
          </a:p>
          <a:p>
            <a:pPr marL="274320" lvl="2" indent="-342900">
              <a:spcBef>
                <a:spcPts val="600"/>
              </a:spcBef>
              <a:spcAft>
                <a:spcPts val="0"/>
              </a:spcAft>
            </a:pPr>
            <a:r>
              <a:rPr lang="en-CA" sz="2000" dirty="0">
                <a:solidFill>
                  <a:schemeClr val="tx1"/>
                </a:solidFill>
              </a:rPr>
              <a:t>Latent space is more linearly separable than the original dataset</a:t>
            </a:r>
          </a:p>
          <a:p>
            <a:pPr marL="0" lvl="2" indent="0">
              <a:spcBef>
                <a:spcPts val="600"/>
              </a:spcBef>
              <a:spcAft>
                <a:spcPts val="0"/>
              </a:spcAft>
              <a:buNone/>
            </a:pPr>
            <a:endParaRPr lang="en-CA" sz="2000" dirty="0">
              <a:solidFill>
                <a:schemeClr val="tx1"/>
              </a:solidFill>
            </a:endParaRPr>
          </a:p>
          <a:p>
            <a:pPr marL="274320">
              <a:spcBef>
                <a:spcPts val="600"/>
              </a:spcBef>
              <a:spcAft>
                <a:spcPts val="0"/>
              </a:spcAft>
            </a:pPr>
            <a:r>
              <a:rPr lang="en-US" sz="2000" b="1" u="sng" dirty="0">
                <a:solidFill>
                  <a:schemeClr val="accent2"/>
                </a:solidFill>
              </a:rPr>
              <a:t>Future Steps</a:t>
            </a:r>
          </a:p>
          <a:p>
            <a:pPr marL="274320" indent="-342900">
              <a:spcBef>
                <a:spcPts val="600"/>
              </a:spcBef>
              <a:spcAft>
                <a:spcPts val="0"/>
              </a:spcAft>
              <a:buFont typeface="Arial" panose="020B0604020202020204" pitchFamily="34" charset="0"/>
              <a:buChar char="•"/>
            </a:pPr>
            <a:r>
              <a:rPr lang="en-CA" sz="2000" b="0" dirty="0">
                <a:solidFill>
                  <a:schemeClr val="tx1"/>
                </a:solidFill>
              </a:rPr>
              <a:t>Conduct an investigation on the efficiency of the model</a:t>
            </a:r>
          </a:p>
          <a:p>
            <a:pPr marL="274320" indent="-342900">
              <a:spcBef>
                <a:spcPts val="600"/>
              </a:spcBef>
              <a:spcAft>
                <a:spcPts val="0"/>
              </a:spcAft>
              <a:buFont typeface="Arial" panose="020B0604020202020204" pitchFamily="34" charset="0"/>
              <a:buChar char="•"/>
            </a:pPr>
            <a:r>
              <a:rPr lang="en-CA" sz="2000" b="0" dirty="0">
                <a:solidFill>
                  <a:schemeClr val="tx1"/>
                </a:solidFill>
              </a:rPr>
              <a:t>Investigate the features engineered from the dataset and compare them to the features of the original dataset </a:t>
            </a:r>
          </a:p>
          <a:p>
            <a:pPr marL="274320" indent="-342900">
              <a:spcBef>
                <a:spcPts val="600"/>
              </a:spcBef>
              <a:spcAft>
                <a:spcPts val="0"/>
              </a:spcAft>
              <a:buFont typeface="Arial" panose="020B0604020202020204" pitchFamily="34" charset="0"/>
              <a:buChar char="•"/>
            </a:pPr>
            <a:r>
              <a:rPr lang="en-CA" sz="2000" b="0" dirty="0">
                <a:solidFill>
                  <a:schemeClr val="tx1"/>
                </a:solidFill>
              </a:rPr>
              <a:t>Development of tools for in real-time/quasi-real-time model updates</a:t>
            </a:r>
          </a:p>
          <a:p>
            <a:pPr lvl="1"/>
            <a:endParaRPr lang="en-CA" sz="2000" b="1" dirty="0">
              <a:solidFill>
                <a:schemeClr val="tx2"/>
              </a:solidFill>
            </a:endParaRPr>
          </a:p>
          <a:p>
            <a:pPr lvl="1"/>
            <a:endParaRPr lang="en-CA" sz="2000" dirty="0"/>
          </a:p>
          <a:p>
            <a:pPr marL="457200" lvl="1" indent="0">
              <a:buNone/>
            </a:pPr>
            <a:endParaRPr lang="en-CA" sz="2000" dirty="0"/>
          </a:p>
        </p:txBody>
      </p:sp>
    </p:spTree>
    <p:extLst>
      <p:ext uri="{BB962C8B-B14F-4D97-AF65-F5344CB8AC3E}">
        <p14:creationId xmlns:p14="http://schemas.microsoft.com/office/powerpoint/2010/main" val="3263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endParaRPr lang="en-CA" dirty="0"/>
          </a:p>
        </p:txBody>
      </p:sp>
      <p:sp>
        <p:nvSpPr>
          <p:cNvPr id="4" name="TextBox 3">
            <a:extLst>
              <a:ext uri="{FF2B5EF4-FFF2-40B4-BE49-F238E27FC236}">
                <a16:creationId xmlns:a16="http://schemas.microsoft.com/office/drawing/2014/main" id="{A0A129A7-074A-DE4E-B0F9-93D4EDB45B0F}"/>
              </a:ext>
            </a:extLst>
          </p:cNvPr>
          <p:cNvSpPr txBox="1"/>
          <p:nvPr/>
        </p:nvSpPr>
        <p:spPr>
          <a:xfrm>
            <a:off x="567267" y="4884776"/>
            <a:ext cx="2294026" cy="338554"/>
          </a:xfrm>
          <a:prstGeom prst="rect">
            <a:avLst/>
          </a:prstGeom>
          <a:noFill/>
        </p:spPr>
        <p:txBody>
          <a:bodyPr wrap="none" rtlCol="0">
            <a:spAutoFit/>
          </a:bodyPr>
          <a:lstStyle/>
          <a:p>
            <a:r>
              <a:rPr lang="en-US" sz="1600" i="1" dirty="0">
                <a:solidFill>
                  <a:schemeClr val="bg1"/>
                </a:solidFill>
              </a:rPr>
              <a:t>With special thanks to: </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 r="50216" b="74823"/>
          <a:stretch/>
        </p:blipFill>
        <p:spPr>
          <a:xfrm>
            <a:off x="567267" y="5357191"/>
            <a:ext cx="4785359" cy="539198"/>
          </a:xfrm>
          <a:prstGeom prst="rect">
            <a:avLst/>
          </a:prstGeom>
        </p:spPr>
      </p:pic>
    </p:spTree>
    <p:extLst>
      <p:ext uri="{BB962C8B-B14F-4D97-AF65-F5344CB8AC3E}">
        <p14:creationId xmlns:p14="http://schemas.microsoft.com/office/powerpoint/2010/main" val="2475457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a:t>
            </a:r>
            <a:endParaRPr lang="en-CA" dirty="0"/>
          </a:p>
        </p:txBody>
      </p:sp>
      <p:sp>
        <p:nvSpPr>
          <p:cNvPr id="5" name="Slide Number Placeholder 4"/>
          <p:cNvSpPr>
            <a:spLocks noGrp="1"/>
          </p:cNvSpPr>
          <p:nvPr>
            <p:ph type="sldNum" sz="quarter" idx="11"/>
          </p:nvPr>
        </p:nvSpPr>
        <p:spPr/>
        <p:txBody>
          <a:bodyPr/>
          <a:lstStyle/>
          <a:p>
            <a:fld id="{B72EA444-5E48-4E00-B06F-080A44B933A0}" type="slidenum">
              <a:rPr lang="en-CA" smtClean="0"/>
              <a:t>19</a:t>
            </a:fld>
            <a:endParaRPr lang="en-CA"/>
          </a:p>
        </p:txBody>
      </p:sp>
      <p:sp>
        <p:nvSpPr>
          <p:cNvPr id="3" name="Content Placeholder 2"/>
          <p:cNvSpPr>
            <a:spLocks noGrp="1"/>
          </p:cNvSpPr>
          <p:nvPr>
            <p:ph type="body" sz="quarter" idx="12"/>
          </p:nvPr>
        </p:nvSpPr>
        <p:spPr>
          <a:xfrm>
            <a:off x="568327" y="1716306"/>
            <a:ext cx="6522728" cy="2121757"/>
          </a:xfrm>
        </p:spPr>
        <p:txBody>
          <a:bodyPr>
            <a:normAutofit/>
          </a:bodyPr>
          <a:lstStyle/>
          <a:p>
            <a:pPr marL="342900" indent="-342900">
              <a:buFont typeface="Arial" panose="020B0604020202020204" pitchFamily="34" charset="0"/>
              <a:buChar char="•"/>
            </a:pPr>
            <a:r>
              <a:rPr lang="en-US" b="0" dirty="0">
                <a:solidFill>
                  <a:schemeClr val="tx1"/>
                </a:solidFill>
              </a:rPr>
              <a:t>Transforms feature space to a space where it can construct linear boundaries or </a:t>
            </a:r>
            <a:r>
              <a:rPr lang="en-US" b="0" i="1" dirty="0">
                <a:solidFill>
                  <a:schemeClr val="tx1"/>
                </a:solidFill>
              </a:rPr>
              <a:t>decision boundaries</a:t>
            </a:r>
            <a:r>
              <a:rPr lang="en-US" b="0" dirty="0">
                <a:solidFill>
                  <a:schemeClr val="tx1"/>
                </a:solidFill>
              </a:rPr>
              <a:t> to separate classes</a:t>
            </a:r>
          </a:p>
          <a:p>
            <a:pPr marL="342900" indent="-342900">
              <a:buFont typeface="Arial" panose="020B0604020202020204" pitchFamily="34" charset="0"/>
              <a:buChar char="•"/>
            </a:pPr>
            <a:r>
              <a:rPr lang="en-US" b="0" dirty="0">
                <a:solidFill>
                  <a:schemeClr val="tx1"/>
                </a:solidFill>
              </a:rPr>
              <a:t>A hyperplane is a subspace which consists of one less dimension than the feature space</a:t>
            </a:r>
          </a:p>
        </p:txBody>
      </p:sp>
      <p:grpSp>
        <p:nvGrpSpPr>
          <p:cNvPr id="24" name="Group 23"/>
          <p:cNvGrpSpPr/>
          <p:nvPr/>
        </p:nvGrpSpPr>
        <p:grpSpPr>
          <a:xfrm>
            <a:off x="2883092" y="2046034"/>
            <a:ext cx="9153648" cy="3584058"/>
            <a:chOff x="825239" y="2111376"/>
            <a:chExt cx="10338061" cy="4325212"/>
          </a:xfrm>
        </p:grpSpPr>
        <p:pic>
          <p:nvPicPr>
            <p:cNvPr id="7" name="Picture 6"/>
            <p:cNvPicPr>
              <a:picLocks noChangeAspect="1"/>
            </p:cNvPicPr>
            <p:nvPr/>
          </p:nvPicPr>
          <p:blipFill>
            <a:blip r:embed="rId3"/>
            <a:stretch>
              <a:fillRect/>
            </a:stretch>
          </p:blipFill>
          <p:spPr>
            <a:xfrm>
              <a:off x="6572250" y="2111376"/>
              <a:ext cx="4591050" cy="376237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239" y="4146224"/>
              <a:ext cx="4092617" cy="2290364"/>
            </a:xfrm>
            <a:prstGeom prst="rect">
              <a:avLst/>
            </a:prstGeom>
          </p:spPr>
        </p:pic>
        <p:grpSp>
          <p:nvGrpSpPr>
            <p:cNvPr id="22" name="Group 21"/>
            <p:cNvGrpSpPr/>
            <p:nvPr/>
          </p:nvGrpSpPr>
          <p:grpSpPr>
            <a:xfrm>
              <a:off x="4608635" y="3486020"/>
              <a:ext cx="3803748" cy="1286004"/>
              <a:chOff x="4608635" y="3486020"/>
              <a:chExt cx="3803748" cy="1286004"/>
            </a:xfrm>
          </p:grpSpPr>
          <p:sp>
            <p:nvSpPr>
              <p:cNvPr id="10" name="TextBox 9"/>
              <p:cNvSpPr txBox="1"/>
              <p:nvPr/>
            </p:nvSpPr>
            <p:spPr>
              <a:xfrm>
                <a:off x="5378671" y="4250998"/>
                <a:ext cx="1642537" cy="445707"/>
              </a:xfrm>
              <a:prstGeom prst="rect">
                <a:avLst/>
              </a:prstGeom>
              <a:noFill/>
            </p:spPr>
            <p:txBody>
              <a:bodyPr wrap="square" rtlCol="0">
                <a:spAutoFit/>
              </a:bodyPr>
              <a:lstStyle/>
              <a:p>
                <a:pPr algn="ctr"/>
                <a:r>
                  <a:rPr lang="en-US" i="1" dirty="0"/>
                  <a:t>hyperplane</a:t>
                </a:r>
                <a:endParaRPr lang="en-CA" i="1" dirty="0"/>
              </a:p>
            </p:txBody>
          </p:sp>
          <p:cxnSp>
            <p:nvCxnSpPr>
              <p:cNvPr id="12" name="Elbow Connector 11"/>
              <p:cNvCxnSpPr>
                <a:stCxn id="10" idx="1"/>
              </p:cNvCxnSpPr>
              <p:nvPr/>
            </p:nvCxnSpPr>
            <p:spPr>
              <a:xfrm rot="10800000" flipV="1">
                <a:off x="4608635" y="4473851"/>
                <a:ext cx="770037" cy="298173"/>
              </a:xfrm>
              <a:prstGeom prst="bentConnector3">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4" name="Elbow Connector 13"/>
              <p:cNvCxnSpPr>
                <a:stCxn id="10" idx="3"/>
              </p:cNvCxnSpPr>
              <p:nvPr/>
            </p:nvCxnSpPr>
            <p:spPr>
              <a:xfrm flipV="1">
                <a:off x="7021207" y="3486020"/>
                <a:ext cx="1391176" cy="987831"/>
              </a:xfrm>
              <a:prstGeom prst="bentConnector3">
                <a:avLst>
                  <a:gd name="adj1" fmla="val 50000"/>
                </a:avLst>
              </a:prstGeom>
              <a:ln w="57150">
                <a:tailEnd type="triangle"/>
              </a:ln>
            </p:spPr>
            <p:style>
              <a:lnRef idx="1">
                <a:schemeClr val="accent6"/>
              </a:lnRef>
              <a:fillRef idx="0">
                <a:schemeClr val="accent6"/>
              </a:fillRef>
              <a:effectRef idx="0">
                <a:schemeClr val="accent6"/>
              </a:effectRef>
              <a:fontRef idx="minor">
                <a:schemeClr val="tx1"/>
              </a:fontRef>
            </p:style>
          </p:cxnSp>
        </p:grpSp>
        <p:grpSp>
          <p:nvGrpSpPr>
            <p:cNvPr id="23" name="Group 22"/>
            <p:cNvGrpSpPr/>
            <p:nvPr/>
          </p:nvGrpSpPr>
          <p:grpSpPr>
            <a:xfrm>
              <a:off x="9209681" y="4076701"/>
              <a:ext cx="1718446" cy="619124"/>
              <a:chOff x="9209681" y="4076701"/>
              <a:chExt cx="1718446" cy="619124"/>
            </a:xfrm>
          </p:grpSpPr>
          <p:cxnSp>
            <p:nvCxnSpPr>
              <p:cNvPr id="19" name="Straight Arrow Connector 18"/>
              <p:cNvCxnSpPr/>
              <p:nvPr/>
            </p:nvCxnSpPr>
            <p:spPr>
              <a:xfrm flipV="1">
                <a:off x="9209681" y="4076701"/>
                <a:ext cx="524869" cy="619124"/>
              </a:xfrm>
              <a:prstGeom prst="straightConnector1">
                <a:avLst/>
              </a:prstGeom>
              <a:ln w="57150">
                <a:headEnd type="triangle"/>
                <a:tailEnd type="triangle"/>
              </a:ln>
            </p:spPr>
            <p:style>
              <a:lnRef idx="1">
                <a:schemeClr val="accent6"/>
              </a:lnRef>
              <a:fillRef idx="0">
                <a:schemeClr val="accent6"/>
              </a:fillRef>
              <a:effectRef idx="0">
                <a:schemeClr val="accent6"/>
              </a:effectRef>
              <a:fontRef idx="minor">
                <a:schemeClr val="tx1"/>
              </a:fontRef>
            </p:style>
          </p:cxnSp>
          <p:sp>
            <p:nvSpPr>
              <p:cNvPr id="21" name="TextBox 20"/>
              <p:cNvSpPr txBox="1"/>
              <p:nvPr/>
            </p:nvSpPr>
            <p:spPr>
              <a:xfrm>
                <a:off x="9590679" y="4149074"/>
                <a:ext cx="1337448" cy="445707"/>
              </a:xfrm>
              <a:prstGeom prst="rect">
                <a:avLst/>
              </a:prstGeom>
              <a:noFill/>
            </p:spPr>
            <p:txBody>
              <a:bodyPr wrap="square" rtlCol="0">
                <a:spAutoFit/>
              </a:bodyPr>
              <a:lstStyle/>
              <a:p>
                <a:pPr algn="ctr"/>
                <a:r>
                  <a:rPr lang="en-US" i="1" dirty="0"/>
                  <a:t>margin</a:t>
                </a:r>
                <a:endParaRPr lang="en-CA" i="1" dirty="0"/>
              </a:p>
            </p:txBody>
          </p:sp>
        </p:grpSp>
      </p:grpSp>
      <p:sp>
        <p:nvSpPr>
          <p:cNvPr id="25" name="Rectangle 24"/>
          <p:cNvSpPr/>
          <p:nvPr/>
        </p:nvSpPr>
        <p:spPr>
          <a:xfrm>
            <a:off x="478254" y="5633355"/>
            <a:ext cx="9029428" cy="1140312"/>
          </a:xfrm>
          <a:prstGeom prst="rect">
            <a:avLst/>
          </a:prstGeom>
        </p:spPr>
        <p:txBody>
          <a:bodyPr wrap="square">
            <a:spAutoFit/>
          </a:bodyPr>
          <a:lstStyle/>
          <a:p>
            <a:pPr marL="342900" indent="-342900">
              <a:buFont typeface="Arial" panose="020B0604020202020204" pitchFamily="34" charset="0"/>
              <a:buChar char="•"/>
            </a:pPr>
            <a:r>
              <a:rPr lang="en-CA" sz="2270" dirty="0"/>
              <a:t>This is also seen as a feature space quality measure</a:t>
            </a:r>
          </a:p>
          <a:p>
            <a:pPr marL="342900" indent="-342900">
              <a:buFont typeface="Arial" panose="020B0604020202020204" pitchFamily="34" charset="0"/>
              <a:buChar char="•"/>
            </a:pPr>
            <a:r>
              <a:rPr lang="en-CA" sz="2270" dirty="0"/>
              <a:t>A training dataset whose classes can be separated easily, will help to build a better classification model</a:t>
            </a:r>
          </a:p>
        </p:txBody>
      </p:sp>
    </p:spTree>
    <p:extLst>
      <p:ext uri="{BB962C8B-B14F-4D97-AF65-F5344CB8AC3E}">
        <p14:creationId xmlns:p14="http://schemas.microsoft.com/office/powerpoint/2010/main" val="3079094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Motivation</a:t>
            </a:r>
            <a:endParaRPr lang="en-CA" sz="4000" dirty="0"/>
          </a:p>
        </p:txBody>
      </p:sp>
      <p:sp>
        <p:nvSpPr>
          <p:cNvPr id="3" name="Slide Number Placeholder 2"/>
          <p:cNvSpPr>
            <a:spLocks noGrp="1"/>
          </p:cNvSpPr>
          <p:nvPr>
            <p:ph type="sldNum" sz="quarter" idx="11"/>
          </p:nvPr>
        </p:nvSpPr>
        <p:spPr/>
        <p:txBody>
          <a:bodyPr/>
          <a:lstStyle/>
          <a:p>
            <a:fld id="{C8815BE7-33BD-4156-87D0-4F3D74C8931E}" type="slidenum">
              <a:rPr lang="en-CA" smtClean="0"/>
              <a:t>2</a:t>
            </a:fld>
            <a:endParaRPr lang="en-CA"/>
          </a:p>
        </p:txBody>
      </p:sp>
      <p:sp>
        <p:nvSpPr>
          <p:cNvPr id="4" name="Text Placeholder 3"/>
          <p:cNvSpPr>
            <a:spLocks noGrp="1"/>
          </p:cNvSpPr>
          <p:nvPr>
            <p:ph type="body" sz="quarter" idx="13"/>
          </p:nvPr>
        </p:nvSpPr>
        <p:spPr>
          <a:xfrm>
            <a:off x="568328" y="1724554"/>
            <a:ext cx="9566272" cy="4996921"/>
          </a:xfrm>
        </p:spPr>
        <p:txBody>
          <a:bodyPr/>
          <a:lstStyle/>
          <a:p>
            <a:pPr marL="342900" indent="-342900">
              <a:spcBef>
                <a:spcPts val="600"/>
              </a:spcBef>
              <a:spcAft>
                <a:spcPts val="0"/>
              </a:spcAft>
              <a:buFont typeface="Arial" panose="020B0604020202020204" pitchFamily="34" charset="0"/>
              <a:buChar char="•"/>
            </a:pPr>
            <a:r>
              <a:rPr lang="en-CA" sz="2400" b="0" dirty="0">
                <a:solidFill>
                  <a:schemeClr val="tx1"/>
                </a:solidFill>
              </a:rPr>
              <a:t>Machine learning models are being used in several fields like structural health monitoring.</a:t>
            </a:r>
          </a:p>
          <a:p>
            <a:pPr marL="342900" indent="-342900">
              <a:spcBef>
                <a:spcPts val="600"/>
              </a:spcBef>
              <a:spcAft>
                <a:spcPts val="0"/>
              </a:spcAft>
              <a:buFont typeface="Arial" panose="020B0604020202020204" pitchFamily="34" charset="0"/>
              <a:buChar char="•"/>
            </a:pPr>
            <a:r>
              <a:rPr lang="en-US" sz="2400" b="0" dirty="0">
                <a:solidFill>
                  <a:schemeClr val="tx1"/>
                </a:solidFill>
              </a:rPr>
              <a:t>Large feature sets can lead to problems in accuracy and performance. </a:t>
            </a:r>
          </a:p>
          <a:p>
            <a:pPr marL="342900" indent="-342900">
              <a:spcBef>
                <a:spcPts val="600"/>
              </a:spcBef>
              <a:spcAft>
                <a:spcPts val="0"/>
              </a:spcAft>
              <a:buFont typeface="Arial" panose="020B0604020202020204" pitchFamily="34" charset="0"/>
              <a:buChar char="•"/>
            </a:pPr>
            <a:endParaRPr lang="en-US" sz="2400" b="0" dirty="0">
              <a:solidFill>
                <a:schemeClr val="tx1"/>
              </a:solidFill>
            </a:endParaRPr>
          </a:p>
          <a:p>
            <a:pPr marL="342900" indent="-342900">
              <a:spcBef>
                <a:spcPts val="600"/>
              </a:spcBef>
              <a:spcAft>
                <a:spcPts val="0"/>
              </a:spcAft>
              <a:buFont typeface="Arial" panose="020B0604020202020204" pitchFamily="34" charset="0"/>
              <a:buChar char="•"/>
            </a:pPr>
            <a:endParaRPr lang="en-US" sz="2400" b="0" dirty="0">
              <a:solidFill>
                <a:schemeClr val="tx1"/>
              </a:solidFill>
            </a:endParaRPr>
          </a:p>
          <a:p>
            <a:pPr marL="342900" indent="-342900">
              <a:spcBef>
                <a:spcPts val="600"/>
              </a:spcBef>
              <a:spcAft>
                <a:spcPts val="0"/>
              </a:spcAft>
              <a:buFont typeface="Arial" panose="020B0604020202020204" pitchFamily="34" charset="0"/>
              <a:buChar char="•"/>
            </a:pPr>
            <a:r>
              <a:rPr lang="en-US" sz="2400" b="0" dirty="0">
                <a:solidFill>
                  <a:schemeClr val="tx1"/>
                </a:solidFill>
              </a:rPr>
              <a:t>Developed models to distinguish between healthy and failed system states for an engine. </a:t>
            </a:r>
          </a:p>
          <a:p>
            <a:pPr marL="342900" indent="-342900">
              <a:spcBef>
                <a:spcPts val="600"/>
              </a:spcBef>
              <a:spcAft>
                <a:spcPts val="0"/>
              </a:spcAft>
              <a:buFont typeface="Arial" panose="020B0604020202020204" pitchFamily="34" charset="0"/>
              <a:buChar char="•"/>
            </a:pPr>
            <a:r>
              <a:rPr lang="en-US" sz="2400" b="0" dirty="0">
                <a:solidFill>
                  <a:schemeClr val="tx1"/>
                </a:solidFill>
              </a:rPr>
              <a:t>Is there a way to make them even more robust?</a:t>
            </a:r>
          </a:p>
          <a:p>
            <a:endParaRPr lang="en-CA" sz="2400" dirty="0"/>
          </a:p>
        </p:txBody>
      </p:sp>
    </p:spTree>
    <p:extLst>
      <p:ext uri="{BB962C8B-B14F-4D97-AF65-F5344CB8AC3E}">
        <p14:creationId xmlns:p14="http://schemas.microsoft.com/office/powerpoint/2010/main" val="142162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1AA56E-969F-F348-AE5B-F59BBF02F02C}"/>
              </a:ext>
            </a:extLst>
          </p:cNvPr>
          <p:cNvSpPr/>
          <p:nvPr/>
        </p:nvSpPr>
        <p:spPr>
          <a:xfrm>
            <a:off x="8202882" y="-53186"/>
            <a:ext cx="1029449" cy="646331"/>
          </a:xfrm>
          <a:prstGeom prst="rect">
            <a:avLst/>
          </a:prstGeom>
          <a:noFill/>
        </p:spPr>
        <p:txBody>
          <a:bodyPr wrap="none" lIns="91440" tIns="45720" rIns="91440" bIns="45720">
            <a:spAutoFit/>
          </a:bodyPr>
          <a:lstStyle/>
          <a:p>
            <a:pPr algn="ctr"/>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MTF</a:t>
            </a:r>
          </a:p>
        </p:txBody>
      </p:sp>
      <p:sp>
        <p:nvSpPr>
          <p:cNvPr id="9" name="Rectangle 8">
            <a:extLst>
              <a:ext uri="{FF2B5EF4-FFF2-40B4-BE49-F238E27FC236}">
                <a16:creationId xmlns:a16="http://schemas.microsoft.com/office/drawing/2014/main" id="{969D19B1-A3DE-DB48-B87F-8D0EEF61131D}"/>
              </a:ext>
            </a:extLst>
          </p:cNvPr>
          <p:cNvSpPr/>
          <p:nvPr/>
        </p:nvSpPr>
        <p:spPr>
          <a:xfrm>
            <a:off x="2820272" y="-59470"/>
            <a:ext cx="630301" cy="646331"/>
          </a:xfrm>
          <a:prstGeom prst="rect">
            <a:avLst/>
          </a:prstGeom>
          <a:noFill/>
        </p:spPr>
        <p:txBody>
          <a:bodyPr wrap="none" lIns="91440" tIns="45720" rIns="91440" bIns="45720">
            <a:spAutoFit/>
          </a:bodyPr>
          <a:lstStyle/>
          <a:p>
            <a:pPr algn="just"/>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F1</a:t>
            </a:r>
          </a:p>
        </p:txBody>
      </p:sp>
      <p:sp>
        <p:nvSpPr>
          <p:cNvPr id="7" name="Frame 6">
            <a:extLst>
              <a:ext uri="{FF2B5EF4-FFF2-40B4-BE49-F238E27FC236}">
                <a16:creationId xmlns:a16="http://schemas.microsoft.com/office/drawing/2014/main" id="{9FB47451-9512-0344-BAA2-FA51CE20D000}"/>
              </a:ext>
            </a:extLst>
          </p:cNvPr>
          <p:cNvSpPr/>
          <p:nvPr/>
        </p:nvSpPr>
        <p:spPr>
          <a:xfrm>
            <a:off x="167640" y="502886"/>
            <a:ext cx="11871960" cy="6217953"/>
          </a:xfrm>
          <a:prstGeom prst="frame">
            <a:avLst>
              <a:gd name="adj1" fmla="val 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7AB2ECC9-1609-5748-ABB8-BE7A56F93B78}"/>
              </a:ext>
            </a:extLst>
          </p:cNvPr>
          <p:cNvCxnSpPr>
            <a:cxnSpLocks/>
          </p:cNvCxnSpPr>
          <p:nvPr/>
        </p:nvCxnSpPr>
        <p:spPr>
          <a:xfrm>
            <a:off x="5784714" y="953311"/>
            <a:ext cx="0" cy="51274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Content Placeholder 9">
            <a:extLst>
              <a:ext uri="{FF2B5EF4-FFF2-40B4-BE49-F238E27FC236}">
                <a16:creationId xmlns:a16="http://schemas.microsoft.com/office/drawing/2014/main" id="{217442C4-956E-E54E-AC68-32151D7A9CD4}"/>
              </a:ext>
            </a:extLst>
          </p:cNvPr>
          <p:cNvPicPr>
            <a:picLocks noChangeAspect="1"/>
          </p:cNvPicPr>
          <p:nvPr/>
        </p:nvPicPr>
        <p:blipFill rotWithShape="1">
          <a:blip r:embed="rId3">
            <a:extLst>
              <a:ext uri="{28A0092B-C50C-407E-A947-70E740481C1C}">
                <a14:useLocalDpi xmlns:a14="http://schemas.microsoft.com/office/drawing/2010/main" val="0"/>
              </a:ext>
            </a:extLst>
          </a:blip>
          <a:srcRect t="8597" r="15255" b="6517"/>
          <a:stretch/>
        </p:blipFill>
        <p:spPr>
          <a:xfrm>
            <a:off x="505048" y="953311"/>
            <a:ext cx="5067085" cy="5252944"/>
          </a:xfrm>
          <a:prstGeom prst="rect">
            <a:avLst/>
          </a:prstGeom>
        </p:spPr>
      </p:pic>
      <p:pic>
        <p:nvPicPr>
          <p:cNvPr id="10" name="Picture 9">
            <a:extLst>
              <a:ext uri="{FF2B5EF4-FFF2-40B4-BE49-F238E27FC236}">
                <a16:creationId xmlns:a16="http://schemas.microsoft.com/office/drawing/2014/main" id="{6511E0B4-35E8-8749-A602-3DD3FF2EC2C9}"/>
              </a:ext>
            </a:extLst>
          </p:cNvPr>
          <p:cNvPicPr>
            <a:picLocks noChangeAspect="1"/>
          </p:cNvPicPr>
          <p:nvPr/>
        </p:nvPicPr>
        <p:blipFill rotWithShape="1">
          <a:blip r:embed="rId4">
            <a:extLst>
              <a:ext uri="{28A0092B-C50C-407E-A947-70E740481C1C}">
                <a14:useLocalDpi xmlns:a14="http://schemas.microsoft.com/office/drawing/2010/main" val="0"/>
              </a:ext>
            </a:extLst>
          </a:blip>
          <a:srcRect t="8805" r="16859" b="6554"/>
          <a:stretch/>
        </p:blipFill>
        <p:spPr>
          <a:xfrm>
            <a:off x="5997286" y="953311"/>
            <a:ext cx="4872441" cy="5252944"/>
          </a:xfrm>
          <a:prstGeom prst="rect">
            <a:avLst/>
          </a:prstGeom>
        </p:spPr>
      </p:pic>
      <p:sp>
        <p:nvSpPr>
          <p:cNvPr id="3" name="Slide Number Placeholder 2">
            <a:extLst>
              <a:ext uri="{FF2B5EF4-FFF2-40B4-BE49-F238E27FC236}">
                <a16:creationId xmlns:a16="http://schemas.microsoft.com/office/drawing/2014/main" id="{35769B81-761B-D343-A4C7-A73F788C266D}"/>
              </a:ext>
            </a:extLst>
          </p:cNvPr>
          <p:cNvSpPr>
            <a:spLocks noGrp="1"/>
          </p:cNvSpPr>
          <p:nvPr>
            <p:ph type="sldNum" sz="quarter" idx="4294967295"/>
          </p:nvPr>
        </p:nvSpPr>
        <p:spPr>
          <a:xfrm>
            <a:off x="9448800" y="6356350"/>
            <a:ext cx="2743200" cy="365125"/>
          </a:xfrm>
        </p:spPr>
        <p:txBody>
          <a:bodyPr/>
          <a:lstStyle/>
          <a:p>
            <a:fld id="{C8815BE7-33BD-4156-87D0-4F3D74C8931E}" type="slidenum">
              <a:rPr lang="en-CA" smtClean="0"/>
              <a:t>20</a:t>
            </a:fld>
            <a:endParaRPr lang="en-CA"/>
          </a:p>
        </p:txBody>
      </p:sp>
      <p:pic>
        <p:nvPicPr>
          <p:cNvPr id="11" name="Content Placeholder 9">
            <a:extLst>
              <a:ext uri="{FF2B5EF4-FFF2-40B4-BE49-F238E27FC236}">
                <a16:creationId xmlns:a16="http://schemas.microsoft.com/office/drawing/2014/main" id="{9F36A8F4-5213-2A43-8967-95F64B35A579}"/>
              </a:ext>
            </a:extLst>
          </p:cNvPr>
          <p:cNvPicPr>
            <a:picLocks noChangeAspect="1"/>
          </p:cNvPicPr>
          <p:nvPr/>
        </p:nvPicPr>
        <p:blipFill rotWithShape="1">
          <a:blip r:embed="rId3">
            <a:extLst>
              <a:ext uri="{28A0092B-C50C-407E-A947-70E740481C1C}">
                <a14:useLocalDpi xmlns:a14="http://schemas.microsoft.com/office/drawing/2010/main" val="0"/>
              </a:ext>
            </a:extLst>
          </a:blip>
          <a:srcRect l="82955" t="1" b="-2084"/>
          <a:stretch/>
        </p:blipFill>
        <p:spPr>
          <a:xfrm>
            <a:off x="10960580" y="953311"/>
            <a:ext cx="950311" cy="5382347"/>
          </a:xfrm>
          <a:prstGeom prst="rect">
            <a:avLst/>
          </a:prstGeom>
        </p:spPr>
      </p:pic>
      <p:sp>
        <p:nvSpPr>
          <p:cNvPr id="13" name="Rectangle 12">
            <a:extLst>
              <a:ext uri="{FF2B5EF4-FFF2-40B4-BE49-F238E27FC236}">
                <a16:creationId xmlns:a16="http://schemas.microsoft.com/office/drawing/2014/main" id="{EB283242-03FE-694E-AA12-0E4FCB51FDC2}"/>
              </a:ext>
            </a:extLst>
          </p:cNvPr>
          <p:cNvSpPr/>
          <p:nvPr/>
        </p:nvSpPr>
        <p:spPr>
          <a:xfrm>
            <a:off x="416292" y="6198747"/>
            <a:ext cx="1409745" cy="523220"/>
          </a:xfrm>
          <a:prstGeom prst="rect">
            <a:avLst/>
          </a:prstGeom>
          <a:noFill/>
        </p:spPr>
        <p:txBody>
          <a:bodyPr wrap="none" lIns="91440" tIns="45720" rIns="91440" bIns="45720">
            <a:spAutoFit/>
          </a:bodyPr>
          <a:lstStyle/>
          <a:p>
            <a:pPr algn="just"/>
            <a:r>
              <a:rPr lang="en-US" sz="2800" b="1" i="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Training</a:t>
            </a:r>
          </a:p>
        </p:txBody>
      </p:sp>
    </p:spTree>
    <p:extLst>
      <p:ext uri="{BB962C8B-B14F-4D97-AF65-F5344CB8AC3E}">
        <p14:creationId xmlns:p14="http://schemas.microsoft.com/office/powerpoint/2010/main" val="13915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1AA56E-969F-F348-AE5B-F59BBF02F02C}"/>
              </a:ext>
            </a:extLst>
          </p:cNvPr>
          <p:cNvSpPr/>
          <p:nvPr/>
        </p:nvSpPr>
        <p:spPr>
          <a:xfrm>
            <a:off x="8202880" y="-53186"/>
            <a:ext cx="1029449" cy="646331"/>
          </a:xfrm>
          <a:prstGeom prst="rect">
            <a:avLst/>
          </a:prstGeom>
          <a:noFill/>
        </p:spPr>
        <p:txBody>
          <a:bodyPr wrap="none" lIns="91440" tIns="45720" rIns="91440" bIns="45720">
            <a:spAutoFit/>
          </a:bodyPr>
          <a:lstStyle/>
          <a:p>
            <a:pPr algn="ctr"/>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MTF</a:t>
            </a:r>
          </a:p>
        </p:txBody>
      </p:sp>
      <p:sp>
        <p:nvSpPr>
          <p:cNvPr id="9" name="Rectangle 8">
            <a:extLst>
              <a:ext uri="{FF2B5EF4-FFF2-40B4-BE49-F238E27FC236}">
                <a16:creationId xmlns:a16="http://schemas.microsoft.com/office/drawing/2014/main" id="{969D19B1-A3DE-DB48-B87F-8D0EEF61131D}"/>
              </a:ext>
            </a:extLst>
          </p:cNvPr>
          <p:cNvSpPr/>
          <p:nvPr/>
        </p:nvSpPr>
        <p:spPr>
          <a:xfrm>
            <a:off x="2820272" y="-59470"/>
            <a:ext cx="630301" cy="646331"/>
          </a:xfrm>
          <a:prstGeom prst="rect">
            <a:avLst/>
          </a:prstGeom>
          <a:noFill/>
        </p:spPr>
        <p:txBody>
          <a:bodyPr wrap="none" lIns="91440" tIns="45720" rIns="91440" bIns="45720">
            <a:spAutoFit/>
          </a:bodyPr>
          <a:lstStyle/>
          <a:p>
            <a:pPr algn="just"/>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F1</a:t>
            </a:r>
          </a:p>
        </p:txBody>
      </p:sp>
      <p:sp>
        <p:nvSpPr>
          <p:cNvPr id="7" name="Frame 6">
            <a:extLst>
              <a:ext uri="{FF2B5EF4-FFF2-40B4-BE49-F238E27FC236}">
                <a16:creationId xmlns:a16="http://schemas.microsoft.com/office/drawing/2014/main" id="{9FB47451-9512-0344-BAA2-FA51CE20D000}"/>
              </a:ext>
            </a:extLst>
          </p:cNvPr>
          <p:cNvSpPr/>
          <p:nvPr/>
        </p:nvSpPr>
        <p:spPr>
          <a:xfrm>
            <a:off x="167640" y="502886"/>
            <a:ext cx="11871960" cy="6217953"/>
          </a:xfrm>
          <a:prstGeom prst="frame">
            <a:avLst>
              <a:gd name="adj1" fmla="val 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7AB2ECC9-1609-5748-ABB8-BE7A56F93B78}"/>
              </a:ext>
            </a:extLst>
          </p:cNvPr>
          <p:cNvCxnSpPr/>
          <p:nvPr/>
        </p:nvCxnSpPr>
        <p:spPr>
          <a:xfrm>
            <a:off x="5629071" y="821558"/>
            <a:ext cx="0" cy="54197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E33BC3F-5B08-8744-B8DF-9E16E561DD9C}"/>
              </a:ext>
            </a:extLst>
          </p:cNvPr>
          <p:cNvPicPr>
            <a:picLocks noChangeAspect="1"/>
          </p:cNvPicPr>
          <p:nvPr/>
        </p:nvPicPr>
        <p:blipFill rotWithShape="1">
          <a:blip r:embed="rId3">
            <a:extLst>
              <a:ext uri="{28A0092B-C50C-407E-A947-70E740481C1C}">
                <a14:useLocalDpi xmlns:a14="http://schemas.microsoft.com/office/drawing/2010/main" val="0"/>
              </a:ext>
            </a:extLst>
          </a:blip>
          <a:srcRect t="7863" r="15957" b="6398"/>
          <a:stretch/>
        </p:blipFill>
        <p:spPr>
          <a:xfrm>
            <a:off x="5825994" y="763300"/>
            <a:ext cx="5074415" cy="5477966"/>
          </a:xfrm>
          <a:prstGeom prst="rect">
            <a:avLst/>
          </a:prstGeom>
        </p:spPr>
      </p:pic>
      <p:pic>
        <p:nvPicPr>
          <p:cNvPr id="13" name="Picture 12">
            <a:extLst>
              <a:ext uri="{FF2B5EF4-FFF2-40B4-BE49-F238E27FC236}">
                <a16:creationId xmlns:a16="http://schemas.microsoft.com/office/drawing/2014/main" id="{D7BC0EE3-87E7-9E45-ACCA-20EBF857C3BA}"/>
              </a:ext>
            </a:extLst>
          </p:cNvPr>
          <p:cNvPicPr>
            <a:picLocks noChangeAspect="1"/>
          </p:cNvPicPr>
          <p:nvPr/>
        </p:nvPicPr>
        <p:blipFill rotWithShape="1">
          <a:blip r:embed="rId4">
            <a:extLst>
              <a:ext uri="{28A0092B-C50C-407E-A947-70E740481C1C}">
                <a14:useLocalDpi xmlns:a14="http://schemas.microsoft.com/office/drawing/2010/main" val="0"/>
              </a:ext>
            </a:extLst>
          </a:blip>
          <a:srcRect t="9312" r="16949" b="6528"/>
          <a:stretch/>
        </p:blipFill>
        <p:spPr>
          <a:xfrm>
            <a:off x="357734" y="763301"/>
            <a:ext cx="5074415" cy="5455587"/>
          </a:xfrm>
          <a:prstGeom prst="rect">
            <a:avLst/>
          </a:prstGeom>
        </p:spPr>
      </p:pic>
      <p:sp>
        <p:nvSpPr>
          <p:cNvPr id="2" name="Slide Number Placeholder 1">
            <a:extLst>
              <a:ext uri="{FF2B5EF4-FFF2-40B4-BE49-F238E27FC236}">
                <a16:creationId xmlns:a16="http://schemas.microsoft.com/office/drawing/2014/main" id="{771E9D3A-057C-954C-B69D-CD9DE4F73656}"/>
              </a:ext>
            </a:extLst>
          </p:cNvPr>
          <p:cNvSpPr>
            <a:spLocks noGrp="1"/>
          </p:cNvSpPr>
          <p:nvPr>
            <p:ph type="sldNum" sz="quarter" idx="4294967295"/>
          </p:nvPr>
        </p:nvSpPr>
        <p:spPr>
          <a:xfrm>
            <a:off x="9448800" y="6356350"/>
            <a:ext cx="2743200" cy="365125"/>
          </a:xfrm>
        </p:spPr>
        <p:txBody>
          <a:bodyPr/>
          <a:lstStyle/>
          <a:p>
            <a:fld id="{C8815BE7-33BD-4156-87D0-4F3D74C8931E}" type="slidenum">
              <a:rPr lang="en-CA" smtClean="0"/>
              <a:t>21</a:t>
            </a:fld>
            <a:endParaRPr lang="en-CA"/>
          </a:p>
        </p:txBody>
      </p:sp>
      <p:pic>
        <p:nvPicPr>
          <p:cNvPr id="14" name="Picture 13">
            <a:extLst>
              <a:ext uri="{FF2B5EF4-FFF2-40B4-BE49-F238E27FC236}">
                <a16:creationId xmlns:a16="http://schemas.microsoft.com/office/drawing/2014/main" id="{41578ADB-ECF5-CF4F-958E-D8A6C7E8F950}"/>
              </a:ext>
            </a:extLst>
          </p:cNvPr>
          <p:cNvPicPr>
            <a:picLocks noChangeAspect="1"/>
          </p:cNvPicPr>
          <p:nvPr/>
        </p:nvPicPr>
        <p:blipFill rotWithShape="1">
          <a:blip r:embed="rId4">
            <a:extLst>
              <a:ext uri="{28A0092B-C50C-407E-A947-70E740481C1C}">
                <a14:useLocalDpi xmlns:a14="http://schemas.microsoft.com/office/drawing/2010/main" val="0"/>
              </a:ext>
            </a:extLst>
          </a:blip>
          <a:srcRect l="84509"/>
          <a:stretch/>
        </p:blipFill>
        <p:spPr>
          <a:xfrm>
            <a:off x="11023095" y="763300"/>
            <a:ext cx="860947" cy="5477966"/>
          </a:xfrm>
          <a:prstGeom prst="rect">
            <a:avLst/>
          </a:prstGeom>
        </p:spPr>
      </p:pic>
      <p:sp>
        <p:nvSpPr>
          <p:cNvPr id="15" name="Rectangle 14">
            <a:extLst>
              <a:ext uri="{FF2B5EF4-FFF2-40B4-BE49-F238E27FC236}">
                <a16:creationId xmlns:a16="http://schemas.microsoft.com/office/drawing/2014/main" id="{A11F90B8-E37F-CE4B-B01D-F9DEF12445B1}"/>
              </a:ext>
            </a:extLst>
          </p:cNvPr>
          <p:cNvSpPr/>
          <p:nvPr/>
        </p:nvSpPr>
        <p:spPr>
          <a:xfrm>
            <a:off x="228656" y="6198747"/>
            <a:ext cx="1240276" cy="523220"/>
          </a:xfrm>
          <a:prstGeom prst="rect">
            <a:avLst/>
          </a:prstGeom>
          <a:noFill/>
        </p:spPr>
        <p:txBody>
          <a:bodyPr wrap="none" lIns="91440" tIns="45720" rIns="91440" bIns="45720">
            <a:spAutoFit/>
          </a:bodyPr>
          <a:lstStyle/>
          <a:p>
            <a:pPr algn="just"/>
            <a:r>
              <a:rPr lang="en-US" sz="2800" b="1" i="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Testing</a:t>
            </a:r>
          </a:p>
        </p:txBody>
      </p:sp>
    </p:spTree>
    <p:extLst>
      <p:ext uri="{BB962C8B-B14F-4D97-AF65-F5344CB8AC3E}">
        <p14:creationId xmlns:p14="http://schemas.microsoft.com/office/powerpoint/2010/main" val="268190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1AA56E-969F-F348-AE5B-F59BBF02F02C}"/>
              </a:ext>
            </a:extLst>
          </p:cNvPr>
          <p:cNvSpPr/>
          <p:nvPr/>
        </p:nvSpPr>
        <p:spPr>
          <a:xfrm>
            <a:off x="8351899" y="-53186"/>
            <a:ext cx="1431802" cy="646331"/>
          </a:xfrm>
          <a:prstGeom prst="rect">
            <a:avLst/>
          </a:prstGeom>
          <a:noFill/>
        </p:spPr>
        <p:txBody>
          <a:bodyPr wrap="none" lIns="91440" tIns="45720" rIns="91440" bIns="45720">
            <a:spAutoFit/>
          </a:bodyPr>
          <a:lstStyle/>
          <a:p>
            <a:pPr algn="ctr"/>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Model</a:t>
            </a:r>
          </a:p>
        </p:txBody>
      </p:sp>
      <p:sp>
        <p:nvSpPr>
          <p:cNvPr id="9" name="Rectangle 8">
            <a:extLst>
              <a:ext uri="{FF2B5EF4-FFF2-40B4-BE49-F238E27FC236}">
                <a16:creationId xmlns:a16="http://schemas.microsoft.com/office/drawing/2014/main" id="{969D19B1-A3DE-DB48-B87F-8D0EEF61131D}"/>
              </a:ext>
            </a:extLst>
          </p:cNvPr>
          <p:cNvSpPr/>
          <p:nvPr/>
        </p:nvSpPr>
        <p:spPr>
          <a:xfrm>
            <a:off x="2430742" y="-59470"/>
            <a:ext cx="1409360" cy="646331"/>
          </a:xfrm>
          <a:prstGeom prst="rect">
            <a:avLst/>
          </a:prstGeom>
          <a:noFill/>
        </p:spPr>
        <p:txBody>
          <a:bodyPr wrap="none" lIns="91440" tIns="45720" rIns="91440" bIns="45720">
            <a:spAutoFit/>
          </a:bodyPr>
          <a:lstStyle/>
          <a:p>
            <a:pPr algn="just"/>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Actual</a:t>
            </a:r>
          </a:p>
        </p:txBody>
      </p:sp>
      <p:sp>
        <p:nvSpPr>
          <p:cNvPr id="7" name="Frame 6">
            <a:extLst>
              <a:ext uri="{FF2B5EF4-FFF2-40B4-BE49-F238E27FC236}">
                <a16:creationId xmlns:a16="http://schemas.microsoft.com/office/drawing/2014/main" id="{9FB47451-9512-0344-BAA2-FA51CE20D000}"/>
              </a:ext>
            </a:extLst>
          </p:cNvPr>
          <p:cNvSpPr/>
          <p:nvPr/>
        </p:nvSpPr>
        <p:spPr>
          <a:xfrm>
            <a:off x="167640" y="502886"/>
            <a:ext cx="11871960" cy="6217953"/>
          </a:xfrm>
          <a:prstGeom prst="frame">
            <a:avLst>
              <a:gd name="adj1" fmla="val 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7AB2ECC9-1609-5748-ABB8-BE7A56F93B78}"/>
              </a:ext>
            </a:extLst>
          </p:cNvPr>
          <p:cNvCxnSpPr/>
          <p:nvPr/>
        </p:nvCxnSpPr>
        <p:spPr>
          <a:xfrm>
            <a:off x="6095999" y="661052"/>
            <a:ext cx="0" cy="54197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5F1C55B-108D-0240-A497-EA404450E0A6}"/>
              </a:ext>
            </a:extLst>
          </p:cNvPr>
          <p:cNvPicPr>
            <a:picLocks noChangeAspect="1"/>
          </p:cNvPicPr>
          <p:nvPr/>
        </p:nvPicPr>
        <p:blipFill>
          <a:blip r:embed="rId3"/>
          <a:stretch>
            <a:fillRect/>
          </a:stretch>
        </p:blipFill>
        <p:spPr>
          <a:xfrm>
            <a:off x="638532" y="783726"/>
            <a:ext cx="5145906" cy="5145906"/>
          </a:xfrm>
          <a:prstGeom prst="rect">
            <a:avLst/>
          </a:prstGeom>
        </p:spPr>
      </p:pic>
      <p:pic>
        <p:nvPicPr>
          <p:cNvPr id="13" name="Picture 12">
            <a:extLst>
              <a:ext uri="{FF2B5EF4-FFF2-40B4-BE49-F238E27FC236}">
                <a16:creationId xmlns:a16="http://schemas.microsoft.com/office/drawing/2014/main" id="{2F09FA13-9AF7-C046-8E4C-0034C996C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7560" y="783726"/>
            <a:ext cx="5320479" cy="5174360"/>
          </a:xfrm>
          <a:prstGeom prst="rect">
            <a:avLst/>
          </a:prstGeom>
        </p:spPr>
      </p:pic>
      <p:sp>
        <p:nvSpPr>
          <p:cNvPr id="2" name="Slide Number Placeholder 1">
            <a:extLst>
              <a:ext uri="{FF2B5EF4-FFF2-40B4-BE49-F238E27FC236}">
                <a16:creationId xmlns:a16="http://schemas.microsoft.com/office/drawing/2014/main" id="{25A77CBE-941B-F64C-9EC3-101B13521EAD}"/>
              </a:ext>
            </a:extLst>
          </p:cNvPr>
          <p:cNvSpPr>
            <a:spLocks noGrp="1"/>
          </p:cNvSpPr>
          <p:nvPr>
            <p:ph type="sldNum" sz="quarter" idx="4294967295"/>
          </p:nvPr>
        </p:nvSpPr>
        <p:spPr>
          <a:xfrm>
            <a:off x="9448800" y="6356350"/>
            <a:ext cx="2743200" cy="365125"/>
          </a:xfrm>
        </p:spPr>
        <p:txBody>
          <a:bodyPr/>
          <a:lstStyle/>
          <a:p>
            <a:fld id="{C8815BE7-33BD-4156-87D0-4F3D74C8931E}" type="slidenum">
              <a:rPr lang="en-CA" smtClean="0"/>
              <a:t>22</a:t>
            </a:fld>
            <a:endParaRPr lang="en-CA"/>
          </a:p>
        </p:txBody>
      </p:sp>
    </p:spTree>
    <p:extLst>
      <p:ext uri="{BB962C8B-B14F-4D97-AF65-F5344CB8AC3E}">
        <p14:creationId xmlns:p14="http://schemas.microsoft.com/office/powerpoint/2010/main" val="1464635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1AA56E-969F-F348-AE5B-F59BBF02F02C}"/>
              </a:ext>
            </a:extLst>
          </p:cNvPr>
          <p:cNvSpPr/>
          <p:nvPr/>
        </p:nvSpPr>
        <p:spPr>
          <a:xfrm>
            <a:off x="8351899" y="-53186"/>
            <a:ext cx="1431802" cy="646331"/>
          </a:xfrm>
          <a:prstGeom prst="rect">
            <a:avLst/>
          </a:prstGeom>
          <a:noFill/>
        </p:spPr>
        <p:txBody>
          <a:bodyPr wrap="none" lIns="91440" tIns="45720" rIns="91440" bIns="45720">
            <a:spAutoFit/>
          </a:bodyPr>
          <a:lstStyle/>
          <a:p>
            <a:pPr algn="ctr"/>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Model</a:t>
            </a:r>
          </a:p>
        </p:txBody>
      </p:sp>
      <p:sp>
        <p:nvSpPr>
          <p:cNvPr id="9" name="Rectangle 8">
            <a:extLst>
              <a:ext uri="{FF2B5EF4-FFF2-40B4-BE49-F238E27FC236}">
                <a16:creationId xmlns:a16="http://schemas.microsoft.com/office/drawing/2014/main" id="{969D19B1-A3DE-DB48-B87F-8D0EEF61131D}"/>
              </a:ext>
            </a:extLst>
          </p:cNvPr>
          <p:cNvSpPr/>
          <p:nvPr/>
        </p:nvSpPr>
        <p:spPr>
          <a:xfrm>
            <a:off x="2430742" y="-59470"/>
            <a:ext cx="1409360" cy="646331"/>
          </a:xfrm>
          <a:prstGeom prst="rect">
            <a:avLst/>
          </a:prstGeom>
          <a:noFill/>
        </p:spPr>
        <p:txBody>
          <a:bodyPr wrap="none" lIns="91440" tIns="45720" rIns="91440" bIns="45720">
            <a:spAutoFit/>
          </a:bodyPr>
          <a:lstStyle/>
          <a:p>
            <a:pPr algn="just"/>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Actual</a:t>
            </a:r>
          </a:p>
        </p:txBody>
      </p:sp>
      <p:sp>
        <p:nvSpPr>
          <p:cNvPr id="7" name="Frame 6">
            <a:extLst>
              <a:ext uri="{FF2B5EF4-FFF2-40B4-BE49-F238E27FC236}">
                <a16:creationId xmlns:a16="http://schemas.microsoft.com/office/drawing/2014/main" id="{9FB47451-9512-0344-BAA2-FA51CE20D000}"/>
              </a:ext>
            </a:extLst>
          </p:cNvPr>
          <p:cNvSpPr/>
          <p:nvPr/>
        </p:nvSpPr>
        <p:spPr>
          <a:xfrm>
            <a:off x="167640" y="502886"/>
            <a:ext cx="11871960" cy="6217953"/>
          </a:xfrm>
          <a:prstGeom prst="frame">
            <a:avLst>
              <a:gd name="adj1" fmla="val 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7AB2ECC9-1609-5748-ABB8-BE7A56F93B78}"/>
              </a:ext>
            </a:extLst>
          </p:cNvPr>
          <p:cNvCxnSpPr/>
          <p:nvPr/>
        </p:nvCxnSpPr>
        <p:spPr>
          <a:xfrm>
            <a:off x="6095999" y="661052"/>
            <a:ext cx="0" cy="54197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3E9EA89-F2BE-4846-8729-3FA7BF511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950" y="980127"/>
            <a:ext cx="4822243" cy="4743450"/>
          </a:xfrm>
          <a:prstGeom prst="rect">
            <a:avLst/>
          </a:prstGeom>
        </p:spPr>
      </p:pic>
      <p:pic>
        <p:nvPicPr>
          <p:cNvPr id="13" name="Picture 12">
            <a:extLst>
              <a:ext uri="{FF2B5EF4-FFF2-40B4-BE49-F238E27FC236}">
                <a16:creationId xmlns:a16="http://schemas.microsoft.com/office/drawing/2014/main" id="{F0809A60-0671-594D-A0E7-B8418019489E}"/>
              </a:ext>
            </a:extLst>
          </p:cNvPr>
          <p:cNvPicPr>
            <a:picLocks noChangeAspect="1"/>
          </p:cNvPicPr>
          <p:nvPr/>
        </p:nvPicPr>
        <p:blipFill>
          <a:blip r:embed="rId4"/>
          <a:stretch>
            <a:fillRect/>
          </a:stretch>
        </p:blipFill>
        <p:spPr>
          <a:xfrm>
            <a:off x="803922" y="661052"/>
            <a:ext cx="5062526" cy="5062526"/>
          </a:xfrm>
          <a:prstGeom prst="rect">
            <a:avLst/>
          </a:prstGeom>
        </p:spPr>
      </p:pic>
      <p:sp>
        <p:nvSpPr>
          <p:cNvPr id="2" name="Slide Number Placeholder 1">
            <a:extLst>
              <a:ext uri="{FF2B5EF4-FFF2-40B4-BE49-F238E27FC236}">
                <a16:creationId xmlns:a16="http://schemas.microsoft.com/office/drawing/2014/main" id="{99A8D543-577E-4448-B28C-E4A77D2B6966}"/>
              </a:ext>
            </a:extLst>
          </p:cNvPr>
          <p:cNvSpPr>
            <a:spLocks noGrp="1"/>
          </p:cNvSpPr>
          <p:nvPr>
            <p:ph type="sldNum" sz="quarter" idx="4294967295"/>
          </p:nvPr>
        </p:nvSpPr>
        <p:spPr>
          <a:xfrm>
            <a:off x="9448800" y="6356350"/>
            <a:ext cx="2743200" cy="365125"/>
          </a:xfrm>
        </p:spPr>
        <p:txBody>
          <a:bodyPr/>
          <a:lstStyle/>
          <a:p>
            <a:fld id="{C8815BE7-33BD-4156-87D0-4F3D74C8931E}" type="slidenum">
              <a:rPr lang="en-CA" smtClean="0"/>
              <a:t>23</a:t>
            </a:fld>
            <a:endParaRPr lang="en-CA"/>
          </a:p>
        </p:txBody>
      </p:sp>
    </p:spTree>
    <p:extLst>
      <p:ext uri="{BB962C8B-B14F-4D97-AF65-F5344CB8AC3E}">
        <p14:creationId xmlns:p14="http://schemas.microsoft.com/office/powerpoint/2010/main" val="365882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96232"/>
          </a:xfrm>
        </p:spPr>
        <p:style>
          <a:lnRef idx="3">
            <a:schemeClr val="lt1"/>
          </a:lnRef>
          <a:fillRef idx="1">
            <a:schemeClr val="dk1"/>
          </a:fillRef>
          <a:effectRef idx="1">
            <a:schemeClr val="dk1"/>
          </a:effectRef>
          <a:fontRef idx="minor">
            <a:schemeClr val="lt1"/>
          </a:fontRef>
        </p:style>
        <p:txBody>
          <a:bodyPr/>
          <a:lstStyle/>
          <a:p>
            <a:r>
              <a:rPr lang="en-US" dirty="0"/>
              <a:t>Literature Review</a:t>
            </a:r>
            <a:endParaRPr lang="en-CA" dirty="0"/>
          </a:p>
        </p:txBody>
      </p:sp>
      <p:sp>
        <p:nvSpPr>
          <p:cNvPr id="3" name="Content Placeholder 2"/>
          <p:cNvSpPr>
            <a:spLocks noGrp="1"/>
          </p:cNvSpPr>
          <p:nvPr>
            <p:ph idx="1"/>
          </p:nvPr>
        </p:nvSpPr>
        <p:spPr/>
        <p:txBody>
          <a:bodyPr>
            <a:normAutofit fontScale="62500" lnSpcReduction="20000"/>
          </a:bodyPr>
          <a:lstStyle/>
          <a:p>
            <a:r>
              <a:rPr lang="en-CA" dirty="0"/>
              <a:t>IJPRAI</a:t>
            </a:r>
          </a:p>
          <a:p>
            <a:pPr lvl="1"/>
            <a:r>
              <a:rPr lang="en-CA" dirty="0"/>
              <a:t>Several classification methods and anomaly detection methods were implemented to distinguish between normal healthy operating conditions and deteriorated conditions on a turbocharger system</a:t>
            </a:r>
          </a:p>
          <a:p>
            <a:pPr lvl="1"/>
            <a:r>
              <a:rPr lang="en-CA" dirty="0"/>
              <a:t>The leader clustering algorithm was used to reduce the amount of data to train and develop the models. In this work, we expanded our analysis of the dataset by seeking out ways to reduce the dimensions of the data instead of reducing the data itself.</a:t>
            </a:r>
          </a:p>
          <a:p>
            <a:r>
              <a:rPr lang="en-CA" dirty="0"/>
              <a:t>Several previous works have used autoencoders for feature learning or for dimensionality reduction since the number of neurons in the hidden layer is smaller than the dimension of the input. In fact, many studies [26, 27] showed that an autoencoder with nonlinear characteristic is more efficient than linear dimensionality reduction techniques such as Principal Component Analysis (PCA) when the input data have a nonlinear or a sparse structure. Overall, this provides significant benefits for the inspection task: the computational time and the required memory for storage. And even better, removing the redundant information by maximizing the covariance. </a:t>
            </a:r>
          </a:p>
          <a:p>
            <a:r>
              <a:rPr lang="en-CA" b="1" dirty="0"/>
              <a:t>Hinton G, </a:t>
            </a:r>
            <a:r>
              <a:rPr lang="en-CA" b="1" dirty="0" err="1"/>
              <a:t>Salakhutdinov</a:t>
            </a:r>
            <a:r>
              <a:rPr lang="en-CA" b="1" dirty="0"/>
              <a:t> R. Reducing the Dimensionality of Data with Neural Networks. Science. 2006; 313(5786):504–507. https://</a:t>
            </a:r>
            <a:r>
              <a:rPr lang="en-CA" b="1" dirty="0" err="1"/>
              <a:t>doi.org</a:t>
            </a:r>
            <a:r>
              <a:rPr lang="en-CA" b="1" dirty="0"/>
              <a:t>/10.1126/science.1127647 PMID: 16873662 </a:t>
            </a:r>
          </a:p>
          <a:p>
            <a:endParaRPr lang="en-CA" dirty="0"/>
          </a:p>
          <a:p>
            <a:endParaRPr lang="en-CA" dirty="0"/>
          </a:p>
        </p:txBody>
      </p:sp>
      <p:sp>
        <p:nvSpPr>
          <p:cNvPr id="4" name="Slide Number Placeholder 3">
            <a:extLst>
              <a:ext uri="{FF2B5EF4-FFF2-40B4-BE49-F238E27FC236}">
                <a16:creationId xmlns:a16="http://schemas.microsoft.com/office/drawing/2014/main" id="{069428B0-3B03-D243-AE89-AFA24CDD59C6}"/>
              </a:ext>
            </a:extLst>
          </p:cNvPr>
          <p:cNvSpPr>
            <a:spLocks noGrp="1"/>
          </p:cNvSpPr>
          <p:nvPr>
            <p:ph type="sldNum" sz="quarter" idx="12"/>
          </p:nvPr>
        </p:nvSpPr>
        <p:spPr/>
        <p:txBody>
          <a:bodyPr/>
          <a:lstStyle/>
          <a:p>
            <a:fld id="{C8815BE7-33BD-4156-87D0-4F3D74C8931E}" type="slidenum">
              <a:rPr lang="en-CA" smtClean="0"/>
              <a:t>24</a:t>
            </a:fld>
            <a:endParaRPr lang="en-CA"/>
          </a:p>
        </p:txBody>
      </p:sp>
    </p:spTree>
    <p:extLst>
      <p:ext uri="{BB962C8B-B14F-4D97-AF65-F5344CB8AC3E}">
        <p14:creationId xmlns:p14="http://schemas.microsoft.com/office/powerpoint/2010/main" val="324914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Introduction</a:t>
            </a:r>
            <a:endParaRPr lang="en-CA" sz="4000" dirty="0"/>
          </a:p>
        </p:txBody>
      </p:sp>
      <p:sp>
        <p:nvSpPr>
          <p:cNvPr id="3" name="Slide Number Placeholder 2"/>
          <p:cNvSpPr>
            <a:spLocks noGrp="1"/>
          </p:cNvSpPr>
          <p:nvPr>
            <p:ph type="sldNum" sz="quarter" idx="11"/>
          </p:nvPr>
        </p:nvSpPr>
        <p:spPr/>
        <p:txBody>
          <a:bodyPr/>
          <a:lstStyle/>
          <a:p>
            <a:fld id="{C8815BE7-33BD-4156-87D0-4F3D74C8931E}" type="slidenum">
              <a:rPr lang="en-CA" smtClean="0"/>
              <a:t>3</a:t>
            </a:fld>
            <a:endParaRPr lang="en-CA"/>
          </a:p>
        </p:txBody>
      </p:sp>
      <p:sp>
        <p:nvSpPr>
          <p:cNvPr id="4" name="Text Placeholder 3"/>
          <p:cNvSpPr>
            <a:spLocks noGrp="1"/>
          </p:cNvSpPr>
          <p:nvPr>
            <p:ph type="body" sz="quarter" idx="13"/>
          </p:nvPr>
        </p:nvSpPr>
        <p:spPr>
          <a:xfrm>
            <a:off x="306918" y="1724555"/>
            <a:ext cx="9827682" cy="4814358"/>
          </a:xfrm>
        </p:spPr>
        <p:txBody>
          <a:bodyPr/>
          <a:lstStyle/>
          <a:p>
            <a:pPr marL="342900" indent="-342900">
              <a:buFont typeface="Arial" panose="020B0604020202020204" pitchFamily="34" charset="0"/>
              <a:buChar char="•"/>
            </a:pPr>
            <a:r>
              <a:rPr lang="en-CA" sz="2400" b="0" dirty="0">
                <a:solidFill>
                  <a:schemeClr val="tx1"/>
                </a:solidFill>
              </a:rPr>
              <a:t>For many complex systems, distribution of failed to healthy states is skewed as failed events are not common.</a:t>
            </a:r>
          </a:p>
          <a:p>
            <a:pPr marL="342900" indent="-342900">
              <a:buFont typeface="Arial" panose="020B0604020202020204" pitchFamily="34" charset="0"/>
              <a:buChar char="•"/>
            </a:pPr>
            <a:endParaRPr lang="en-CA" sz="2400" b="0" dirty="0">
              <a:solidFill>
                <a:schemeClr val="tx1"/>
              </a:solidFill>
            </a:endParaRPr>
          </a:p>
          <a:p>
            <a:pPr marL="342900" indent="-342900">
              <a:buFont typeface="Arial" panose="020B0604020202020204" pitchFamily="34" charset="0"/>
              <a:buChar char="•"/>
            </a:pPr>
            <a:r>
              <a:rPr lang="en-US" sz="2400" b="0" dirty="0">
                <a:solidFill>
                  <a:schemeClr val="tx1"/>
                </a:solidFill>
              </a:rPr>
              <a:t>In this work, we are proposing a new framework to distinguish between normal healthy operating conditions and failed system states.</a:t>
            </a:r>
          </a:p>
          <a:p>
            <a:pPr marL="1104881" lvl="3" indent="-342900"/>
            <a:r>
              <a:rPr lang="en-US" sz="2000" dirty="0">
                <a:solidFill>
                  <a:schemeClr val="tx1"/>
                </a:solidFill>
              </a:rPr>
              <a:t>Reduce dimensions (features) of the dataset</a:t>
            </a:r>
          </a:p>
          <a:p>
            <a:pPr marL="1104881" lvl="3" indent="-342900"/>
            <a:r>
              <a:rPr lang="en-US" sz="2000" dirty="0">
                <a:solidFill>
                  <a:schemeClr val="tx1"/>
                </a:solidFill>
              </a:rPr>
              <a:t>Train with multiple loss functions and</a:t>
            </a:r>
          </a:p>
          <a:p>
            <a:pPr marL="1104881" lvl="3" indent="-342900"/>
            <a:r>
              <a:rPr lang="en-US" sz="2000" dirty="0">
                <a:solidFill>
                  <a:schemeClr val="tx1"/>
                </a:solidFill>
              </a:rPr>
              <a:t>Evaluate and compare this framework with a simpler model</a:t>
            </a:r>
          </a:p>
          <a:p>
            <a:endParaRPr lang="en-CA" sz="2400" b="0" dirty="0">
              <a:solidFill>
                <a:schemeClr val="tx1"/>
              </a:solidFill>
            </a:endParaRPr>
          </a:p>
        </p:txBody>
      </p:sp>
    </p:spTree>
    <p:extLst>
      <p:ext uri="{BB962C8B-B14F-4D97-AF65-F5344CB8AC3E}">
        <p14:creationId xmlns:p14="http://schemas.microsoft.com/office/powerpoint/2010/main" val="693105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Introduction</a:t>
            </a:r>
            <a:endParaRPr lang="en-CA" sz="4000" dirty="0"/>
          </a:p>
        </p:txBody>
      </p:sp>
      <p:sp>
        <p:nvSpPr>
          <p:cNvPr id="3" name="Slide Number Placeholder 2"/>
          <p:cNvSpPr>
            <a:spLocks noGrp="1"/>
          </p:cNvSpPr>
          <p:nvPr>
            <p:ph type="sldNum" sz="quarter" idx="11"/>
          </p:nvPr>
        </p:nvSpPr>
        <p:spPr/>
        <p:txBody>
          <a:bodyPr/>
          <a:lstStyle/>
          <a:p>
            <a:fld id="{C8815BE7-33BD-4156-87D0-4F3D74C8931E}" type="slidenum">
              <a:rPr lang="en-CA" smtClean="0"/>
              <a:t>4</a:t>
            </a:fld>
            <a:endParaRPr lang="en-CA"/>
          </a:p>
        </p:txBody>
      </p:sp>
      <p:sp>
        <p:nvSpPr>
          <p:cNvPr id="4" name="Text Placeholder 3"/>
          <p:cNvSpPr>
            <a:spLocks noGrp="1"/>
          </p:cNvSpPr>
          <p:nvPr>
            <p:ph type="body" sz="quarter" idx="12"/>
          </p:nvPr>
        </p:nvSpPr>
        <p:spPr>
          <a:xfrm>
            <a:off x="2882685" y="1909017"/>
            <a:ext cx="9204649" cy="2986616"/>
          </a:xfrm>
        </p:spPr>
        <p:txBody>
          <a:bodyPr/>
          <a:lstStyle/>
          <a:p>
            <a:pPr marL="274320" indent="-274320">
              <a:spcBef>
                <a:spcPts val="600"/>
              </a:spcBef>
              <a:spcAft>
                <a:spcPts val="0"/>
              </a:spcAft>
              <a:buFont typeface="Arial" panose="020B0604020202020204" pitchFamily="34" charset="0"/>
              <a:buChar char="•"/>
            </a:pPr>
            <a:r>
              <a:rPr lang="en-US" sz="1800" b="0" dirty="0">
                <a:solidFill>
                  <a:schemeClr val="tx1"/>
                </a:solidFill>
              </a:rPr>
              <a:t>Turbocharger failure among other types of failures were recorded by sensor system</a:t>
            </a:r>
            <a:endParaRPr lang="en-CA" sz="1800" b="0" dirty="0">
              <a:solidFill>
                <a:schemeClr val="tx1"/>
              </a:solidFill>
            </a:endParaRPr>
          </a:p>
          <a:p>
            <a:pPr marL="274320" indent="-274320">
              <a:spcBef>
                <a:spcPts val="600"/>
              </a:spcBef>
              <a:spcAft>
                <a:spcPts val="0"/>
              </a:spcAft>
              <a:buFont typeface="Arial" panose="020B0604020202020204" pitchFamily="34" charset="0"/>
              <a:buChar char="•"/>
            </a:pPr>
            <a:r>
              <a:rPr lang="en-US" sz="1800" b="0" dirty="0">
                <a:solidFill>
                  <a:schemeClr val="tx1"/>
                </a:solidFill>
              </a:rPr>
              <a:t>100s of sensor readings available</a:t>
            </a:r>
          </a:p>
          <a:p>
            <a:pPr marL="274320" indent="-274320">
              <a:spcBef>
                <a:spcPts val="600"/>
              </a:spcBef>
              <a:spcAft>
                <a:spcPts val="0"/>
              </a:spcAft>
              <a:buFont typeface="Arial" panose="020B0604020202020204" pitchFamily="34" charset="0"/>
              <a:buChar char="•"/>
            </a:pPr>
            <a:r>
              <a:rPr lang="en-US" altLang="en-US" sz="1800" b="0" dirty="0">
                <a:solidFill>
                  <a:schemeClr val="tx1"/>
                </a:solidFill>
              </a:rPr>
              <a:t>Can develop strategies to extract useful and intuitive information</a:t>
            </a:r>
          </a:p>
          <a:p>
            <a:pPr marL="579112" lvl="2" indent="-274320">
              <a:spcBef>
                <a:spcPts val="600"/>
              </a:spcBef>
              <a:spcAft>
                <a:spcPts val="0"/>
              </a:spcAft>
            </a:pPr>
            <a:r>
              <a:rPr lang="en-US" altLang="en-US" sz="1800" i="1" u="sng" dirty="0">
                <a:solidFill>
                  <a:schemeClr val="tx1"/>
                </a:solidFill>
              </a:rPr>
              <a:t>Establish indicators of system health to distinguish between healthy and failed states</a:t>
            </a:r>
          </a:p>
          <a:p>
            <a:pPr marL="274320" indent="-274320">
              <a:spcBef>
                <a:spcPts val="600"/>
              </a:spcBef>
              <a:spcAft>
                <a:spcPts val="0"/>
              </a:spcAft>
              <a:buFont typeface="Arial" panose="020B0604020202020204" pitchFamily="34" charset="0"/>
              <a:buChar char="•"/>
            </a:pPr>
            <a:r>
              <a:rPr lang="en-US" sz="1800" b="0" dirty="0">
                <a:solidFill>
                  <a:schemeClr val="tx1"/>
                </a:solidFill>
              </a:rPr>
              <a:t>Can optimize operations (avoid interruptions in service, help understand where efforts need to spent during maintenance and reduce cost/improve R&amp;D)</a:t>
            </a:r>
          </a:p>
          <a:p>
            <a:endParaRPr lang="en-CA" sz="2000" b="0" dirty="0">
              <a:solidFill>
                <a:schemeClr val="tx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736182182"/>
              </p:ext>
            </p:extLst>
          </p:nvPr>
        </p:nvGraphicFramePr>
        <p:xfrm>
          <a:off x="267682" y="2285889"/>
          <a:ext cx="2488218" cy="2590800"/>
        </p:xfrm>
        <a:graphic>
          <a:graphicData uri="http://schemas.openxmlformats.org/drawingml/2006/table">
            <a:tbl>
              <a:tblPr firstRow="1" bandRow="1">
                <a:tableStyleId>{5DA37D80-6434-44D0-A028-1B22A696006F}</a:tableStyleId>
              </a:tblPr>
              <a:tblGrid>
                <a:gridCol w="399231">
                  <a:extLst>
                    <a:ext uri="{9D8B030D-6E8A-4147-A177-3AD203B41FA5}">
                      <a16:colId xmlns:a16="http://schemas.microsoft.com/office/drawing/2014/main" val="20000"/>
                    </a:ext>
                  </a:extLst>
                </a:gridCol>
                <a:gridCol w="2088987">
                  <a:extLst>
                    <a:ext uri="{9D8B030D-6E8A-4147-A177-3AD203B41FA5}">
                      <a16:colId xmlns:a16="http://schemas.microsoft.com/office/drawing/2014/main" val="20001"/>
                    </a:ext>
                  </a:extLst>
                </a:gridCol>
              </a:tblGrid>
              <a:tr h="225083">
                <a:tc>
                  <a:txBody>
                    <a:bodyPr/>
                    <a:lstStyle/>
                    <a:p>
                      <a:r>
                        <a:rPr lang="en-US" sz="1100" b="0" dirty="0"/>
                        <a:t>1</a:t>
                      </a:r>
                      <a:endParaRPr lang="en-CA" sz="11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100" b="0" dirty="0"/>
                        <a:t>Turbo A Speed</a:t>
                      </a:r>
                      <a:endParaRPr lang="en-CA" sz="11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0"/>
                  </a:ext>
                </a:extLst>
              </a:tr>
              <a:tr h="225083">
                <a:tc>
                  <a:txBody>
                    <a:bodyPr/>
                    <a:lstStyle/>
                    <a:p>
                      <a:r>
                        <a:rPr lang="en-US" sz="1100" b="0" dirty="0"/>
                        <a:t>2</a:t>
                      </a:r>
                      <a:endParaRPr lang="en-CA" sz="11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100" b="0" dirty="0"/>
                        <a:t>Turbo</a:t>
                      </a:r>
                      <a:r>
                        <a:rPr lang="en-US" sz="1100" b="0" baseline="0" dirty="0"/>
                        <a:t> B Speed</a:t>
                      </a:r>
                      <a:endParaRPr lang="en-CA" sz="11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225083">
                <a:tc>
                  <a:txBody>
                    <a:bodyPr/>
                    <a:lstStyle/>
                    <a:p>
                      <a:r>
                        <a:rPr lang="en-US" sz="1100" b="0" dirty="0"/>
                        <a:t>3</a:t>
                      </a:r>
                      <a:endParaRPr lang="en-CA" sz="11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100" b="0" dirty="0"/>
                        <a:t>Charge air manifold pressure</a:t>
                      </a:r>
                      <a:endParaRPr lang="en-CA" sz="11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2"/>
                  </a:ext>
                </a:extLst>
              </a:tr>
              <a:tr h="225083">
                <a:tc>
                  <a:txBody>
                    <a:bodyPr/>
                    <a:lstStyle/>
                    <a:p>
                      <a:r>
                        <a:rPr lang="en-US" sz="1100" dirty="0"/>
                        <a:t>…</a:t>
                      </a:r>
                      <a:endParaRPr lang="en-CA" sz="1100" dirty="0"/>
                    </a:p>
                  </a:txBody>
                  <a:tcPr>
                    <a:lnT w="12700" cap="flat" cmpd="sng" algn="ctr">
                      <a:solidFill>
                        <a:schemeClr val="tx2"/>
                      </a:solidFill>
                      <a:prstDash val="solid"/>
                      <a:round/>
                      <a:headEnd type="none" w="med" len="med"/>
                      <a:tailEnd type="none" w="med" len="med"/>
                    </a:lnT>
                  </a:tcPr>
                </a:tc>
                <a:tc>
                  <a:txBody>
                    <a:bodyPr/>
                    <a:lstStyle/>
                    <a:p>
                      <a:r>
                        <a:rPr lang="en-US" sz="1100" dirty="0"/>
                        <a:t>…</a:t>
                      </a:r>
                      <a:endParaRPr lang="en-CA" sz="1100" dirty="0"/>
                    </a:p>
                  </a:txBody>
                  <a:tcP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0003"/>
                  </a:ext>
                </a:extLst>
              </a:tr>
              <a:tr h="225083">
                <a:tc>
                  <a:txBody>
                    <a:bodyPr/>
                    <a:lstStyle/>
                    <a:p>
                      <a:r>
                        <a:rPr lang="en-US" sz="1100" dirty="0"/>
                        <a:t>25</a:t>
                      </a:r>
                      <a:endParaRPr lang="en-CA" sz="1100" b="0" dirty="0"/>
                    </a:p>
                  </a:txBody>
                  <a:tcPr/>
                </a:tc>
                <a:tc>
                  <a:txBody>
                    <a:bodyPr/>
                    <a:lstStyle/>
                    <a:p>
                      <a:r>
                        <a:rPr lang="en-US" sz="1100" dirty="0"/>
                        <a:t>Turbocharger A inlet temp.</a:t>
                      </a:r>
                      <a:endParaRPr lang="en-CA" sz="1100" b="0" dirty="0"/>
                    </a:p>
                  </a:txBody>
                  <a:tcPr/>
                </a:tc>
                <a:extLst>
                  <a:ext uri="{0D108BD9-81ED-4DB2-BD59-A6C34878D82A}">
                    <a16:rowId xmlns:a16="http://schemas.microsoft.com/office/drawing/2014/main" val="10004"/>
                  </a:ext>
                </a:extLst>
              </a:tr>
              <a:tr h="225083">
                <a:tc>
                  <a:txBody>
                    <a:bodyPr/>
                    <a:lstStyle/>
                    <a:p>
                      <a:r>
                        <a:rPr lang="en-US" sz="1100" b="0" dirty="0"/>
                        <a:t>26</a:t>
                      </a:r>
                      <a:endParaRPr lang="en-CA" sz="1100" b="0" dirty="0"/>
                    </a:p>
                  </a:txBody>
                  <a:tcPr/>
                </a:tc>
                <a:tc>
                  <a:txBody>
                    <a:bodyPr/>
                    <a:lstStyle/>
                    <a:p>
                      <a:r>
                        <a:rPr lang="en-US" sz="1100" b="0" dirty="0"/>
                        <a:t>Turbocharger B</a:t>
                      </a:r>
                      <a:r>
                        <a:rPr lang="en-US" sz="1100" b="0" baseline="0" dirty="0"/>
                        <a:t> outlet temp.</a:t>
                      </a:r>
                      <a:endParaRPr lang="en-CA" sz="1100" b="0" dirty="0"/>
                    </a:p>
                  </a:txBody>
                  <a:tcPr/>
                </a:tc>
                <a:extLst>
                  <a:ext uri="{0D108BD9-81ED-4DB2-BD59-A6C34878D82A}">
                    <a16:rowId xmlns:a16="http://schemas.microsoft.com/office/drawing/2014/main" val="10005"/>
                  </a:ext>
                </a:extLst>
              </a:tr>
              <a:tr h="225083">
                <a:tc>
                  <a:txBody>
                    <a:bodyPr/>
                    <a:lstStyle/>
                    <a:p>
                      <a:r>
                        <a:rPr lang="en-US" sz="1100" b="0" dirty="0"/>
                        <a:t>27</a:t>
                      </a:r>
                      <a:endParaRPr lang="en-CA" sz="1100" b="0" dirty="0"/>
                    </a:p>
                  </a:txBody>
                  <a:tcPr/>
                </a:tc>
                <a:tc>
                  <a:txBody>
                    <a:bodyPr/>
                    <a:lstStyle/>
                    <a:p>
                      <a:r>
                        <a:rPr lang="en-US" sz="1100" b="0" dirty="0"/>
                        <a:t>Turbocharger A outlet</a:t>
                      </a:r>
                      <a:r>
                        <a:rPr lang="en-US" sz="1100" b="0" baseline="0" dirty="0"/>
                        <a:t> temp.</a:t>
                      </a:r>
                      <a:endParaRPr lang="en-CA" sz="1100" b="0" dirty="0"/>
                    </a:p>
                  </a:txBody>
                  <a:tcPr/>
                </a:tc>
                <a:extLst>
                  <a:ext uri="{0D108BD9-81ED-4DB2-BD59-A6C34878D82A}">
                    <a16:rowId xmlns:a16="http://schemas.microsoft.com/office/drawing/2014/main" val="10006"/>
                  </a:ext>
                </a:extLst>
              </a:tr>
              <a:tr h="225083">
                <a:tc>
                  <a:txBody>
                    <a:bodyPr/>
                    <a:lstStyle/>
                    <a:p>
                      <a:r>
                        <a:rPr lang="en-US" sz="1100" b="0" dirty="0"/>
                        <a:t>28</a:t>
                      </a:r>
                      <a:endParaRPr lang="en-CA" sz="1100" b="0" dirty="0"/>
                    </a:p>
                  </a:txBody>
                  <a:tcPr/>
                </a:tc>
                <a:tc>
                  <a:txBody>
                    <a:bodyPr/>
                    <a:lstStyle/>
                    <a:p>
                      <a:r>
                        <a:rPr lang="en-US" sz="1100" b="0" dirty="0"/>
                        <a:t>Exhaust gas temp. </a:t>
                      </a:r>
                      <a:r>
                        <a:rPr lang="en-US" sz="1100" b="0" dirty="0" err="1"/>
                        <a:t>cyl</a:t>
                      </a:r>
                      <a:r>
                        <a:rPr lang="en-US" sz="1100" b="0" dirty="0"/>
                        <a:t>. A1</a:t>
                      </a:r>
                      <a:endParaRPr lang="en-CA" sz="1100" b="0" dirty="0"/>
                    </a:p>
                  </a:txBody>
                  <a:tcPr/>
                </a:tc>
                <a:extLst>
                  <a:ext uri="{0D108BD9-81ED-4DB2-BD59-A6C34878D82A}">
                    <a16:rowId xmlns:a16="http://schemas.microsoft.com/office/drawing/2014/main" val="10007"/>
                  </a:ext>
                </a:extLst>
              </a:tr>
              <a:tr h="225083">
                <a:tc>
                  <a:txBody>
                    <a:bodyPr/>
                    <a:lstStyle/>
                    <a:p>
                      <a:r>
                        <a:rPr lang="en-US" sz="1100" b="0" dirty="0"/>
                        <a:t>…</a:t>
                      </a:r>
                      <a:endParaRPr lang="en-CA" sz="1100" b="0" dirty="0"/>
                    </a:p>
                  </a:txBody>
                  <a:tcPr/>
                </a:tc>
                <a:tc>
                  <a:txBody>
                    <a:bodyPr/>
                    <a:lstStyle/>
                    <a:p>
                      <a:r>
                        <a:rPr lang="en-US" sz="1100" b="0" dirty="0"/>
                        <a:t>…</a:t>
                      </a:r>
                      <a:endParaRPr lang="en-CA" sz="1100" b="0" dirty="0"/>
                    </a:p>
                  </a:txBody>
                  <a:tcPr/>
                </a:tc>
                <a:extLst>
                  <a:ext uri="{0D108BD9-81ED-4DB2-BD59-A6C34878D82A}">
                    <a16:rowId xmlns:a16="http://schemas.microsoft.com/office/drawing/2014/main" val="10008"/>
                  </a:ext>
                </a:extLst>
              </a:tr>
              <a:tr h="225083">
                <a:tc>
                  <a:txBody>
                    <a:bodyPr/>
                    <a:lstStyle/>
                    <a:p>
                      <a:r>
                        <a:rPr lang="en-US" sz="1100" dirty="0"/>
                        <a:t>51</a:t>
                      </a:r>
                      <a:endParaRPr lang="en-CA" sz="1100" b="0" dirty="0"/>
                    </a:p>
                  </a:txBody>
                  <a:tcPr/>
                </a:tc>
                <a:tc>
                  <a:txBody>
                    <a:bodyPr/>
                    <a:lstStyle/>
                    <a:p>
                      <a:r>
                        <a:rPr lang="en-US" sz="1100" b="0" dirty="0"/>
                        <a:t>Exhaust gas temp. </a:t>
                      </a:r>
                      <a:r>
                        <a:rPr lang="en-US" sz="1100" b="0" dirty="0" err="1"/>
                        <a:t>cyl</a:t>
                      </a:r>
                      <a:r>
                        <a:rPr lang="en-US" sz="1100" b="0" dirty="0"/>
                        <a:t>. B10</a:t>
                      </a:r>
                      <a:endParaRPr lang="en-CA" sz="1100" b="0" dirty="0"/>
                    </a:p>
                  </a:txBody>
                  <a:tcPr/>
                </a:tc>
                <a:extLst>
                  <a:ext uri="{0D108BD9-81ED-4DB2-BD59-A6C34878D82A}">
                    <a16:rowId xmlns:a16="http://schemas.microsoft.com/office/drawing/2014/main" val="10009"/>
                  </a:ext>
                </a:extLst>
              </a:tr>
            </a:tbl>
          </a:graphicData>
        </a:graphic>
      </p:graphicFrame>
      <p:grpSp>
        <p:nvGrpSpPr>
          <p:cNvPr id="13" name="Group 12"/>
          <p:cNvGrpSpPr/>
          <p:nvPr/>
        </p:nvGrpSpPr>
        <p:grpSpPr>
          <a:xfrm>
            <a:off x="3042725" y="4296201"/>
            <a:ext cx="6808850" cy="2117301"/>
            <a:chOff x="4672743" y="4108627"/>
            <a:chExt cx="6808850" cy="2117301"/>
          </a:xfrm>
        </p:grpSpPr>
        <p:sp>
          <p:nvSpPr>
            <p:cNvPr id="6" name="AutoShape 6"/>
            <p:cNvSpPr>
              <a:spLocks noChangeArrowheads="1"/>
            </p:cNvSpPr>
            <p:nvPr/>
          </p:nvSpPr>
          <p:spPr bwMode="auto">
            <a:xfrm flipH="1">
              <a:off x="4672743" y="4459027"/>
              <a:ext cx="3126181" cy="1699591"/>
            </a:xfrm>
            <a:prstGeom prst="cloudCallout">
              <a:avLst>
                <a:gd name="adj1" fmla="val -77456"/>
                <a:gd name="adj2" fmla="val 44298"/>
              </a:avLst>
            </a:prstGeom>
            <a:ln>
              <a:headEnd/>
              <a:tailEnd/>
            </a:ln>
          </p:spPr>
          <p:style>
            <a:lnRef idx="2">
              <a:schemeClr val="accent2"/>
            </a:lnRef>
            <a:fillRef idx="1">
              <a:schemeClr val="lt1"/>
            </a:fillRef>
            <a:effectRef idx="0">
              <a:schemeClr val="accent2"/>
            </a:effectRef>
            <a:fontRef idx="minor">
              <a:schemeClr val="dk1"/>
            </a:fontRef>
          </p:style>
          <p:txBody>
            <a:bodyPr wrap="none" lIns="86210" tIns="43105" rIns="86210" bIns="43105" anchor="ctr"/>
            <a:lstStyle>
              <a:lvl1pPr>
                <a:spcBef>
                  <a:spcPct val="20000"/>
                </a:spcBef>
                <a:buChar char="•"/>
                <a:defRPr sz="2200" b="1">
                  <a:solidFill>
                    <a:srgbClr val="000066"/>
                  </a:solidFill>
                  <a:latin typeface="Arial" panose="020B0604020202020204" pitchFamily="34" charset="0"/>
                </a:defRPr>
              </a:lvl1pPr>
              <a:lvl2pPr marL="742950" indent="-285750">
                <a:spcBef>
                  <a:spcPct val="20000"/>
                </a:spcBef>
                <a:buChar char="–"/>
                <a:defRPr sz="2100">
                  <a:solidFill>
                    <a:srgbClr val="000066"/>
                  </a:solidFill>
                  <a:latin typeface="Arial" panose="020B0604020202020204" pitchFamily="34" charset="0"/>
                </a:defRPr>
              </a:lvl2pPr>
              <a:lvl3pPr marL="1143000" indent="-228600">
                <a:spcBef>
                  <a:spcPct val="20000"/>
                </a:spcBef>
                <a:buChar char="•"/>
                <a:defRPr sz="1900">
                  <a:solidFill>
                    <a:srgbClr val="000066"/>
                  </a:solidFill>
                  <a:latin typeface="Arial" panose="020B0604020202020204" pitchFamily="34" charset="0"/>
                </a:defRPr>
              </a:lvl3pPr>
              <a:lvl4pPr marL="1600200" indent="-228600">
                <a:spcBef>
                  <a:spcPct val="20000"/>
                </a:spcBef>
                <a:buChar char="–"/>
                <a:defRPr sz="1700">
                  <a:solidFill>
                    <a:srgbClr val="000066"/>
                  </a:solidFill>
                  <a:latin typeface="Arial" panose="020B0604020202020204" pitchFamily="34" charset="0"/>
                </a:defRPr>
              </a:lvl4pPr>
              <a:lvl5pPr marL="2057400" indent="-228600">
                <a:spcBef>
                  <a:spcPct val="20000"/>
                </a:spcBef>
                <a:buChar char="»"/>
                <a:defRPr sz="1500">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sz="1500">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sz="1500">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sz="1500">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sz="1500">
                  <a:solidFill>
                    <a:srgbClr val="000066"/>
                  </a:solidFill>
                  <a:latin typeface="Arial" panose="020B0604020202020204" pitchFamily="34" charset="0"/>
                </a:defRPr>
              </a:lvl9pPr>
            </a:lstStyle>
            <a:p>
              <a:pPr algn="ctr">
                <a:spcBef>
                  <a:spcPct val="0"/>
                </a:spcBef>
                <a:buFontTx/>
                <a:buNone/>
              </a:pPr>
              <a:r>
                <a:rPr lang="en-US" altLang="en-US" sz="1400" dirty="0">
                  <a:solidFill>
                    <a:schemeClr val="tx1"/>
                  </a:solidFill>
                  <a:latin typeface="Times" panose="02020603050405020304" pitchFamily="18" charset="0"/>
                </a:rPr>
                <a:t>Engine</a:t>
              </a:r>
            </a:p>
            <a:p>
              <a:pPr algn="ctr">
                <a:spcBef>
                  <a:spcPct val="0"/>
                </a:spcBef>
                <a:buFontTx/>
                <a:buNone/>
              </a:pPr>
              <a:r>
                <a:rPr lang="en-US" altLang="en-US" sz="1400" dirty="0">
                  <a:solidFill>
                    <a:srgbClr val="FF0000"/>
                  </a:solidFill>
                  <a:latin typeface="Times" panose="02020603050405020304" pitchFamily="18" charset="0"/>
                </a:rPr>
                <a:t>Pressure in quadrant A </a:t>
              </a:r>
            </a:p>
            <a:p>
              <a:pPr algn="ctr">
                <a:spcBef>
                  <a:spcPct val="0"/>
                </a:spcBef>
                <a:buFontTx/>
                <a:buNone/>
              </a:pPr>
              <a:r>
                <a:rPr lang="en-US" altLang="en-US" sz="1400" dirty="0">
                  <a:solidFill>
                    <a:srgbClr val="FF0000"/>
                  </a:solidFill>
                  <a:latin typeface="Times" panose="02020603050405020304" pitchFamily="18" charset="0"/>
                </a:rPr>
                <a:t>is increasing steadily, </a:t>
              </a:r>
            </a:p>
            <a:p>
              <a:pPr algn="ctr">
                <a:spcBef>
                  <a:spcPct val="0"/>
                </a:spcBef>
                <a:buFontTx/>
                <a:buNone/>
              </a:pPr>
              <a:r>
                <a:rPr lang="en-US" altLang="en-US" sz="1400" dirty="0">
                  <a:solidFill>
                    <a:srgbClr val="FF0000"/>
                  </a:solidFill>
                  <a:latin typeface="Times" panose="02020603050405020304" pitchFamily="18" charset="0"/>
                </a:rPr>
                <a:t>likely to fail within 300 miles</a:t>
              </a:r>
              <a:endParaRPr lang="en-US" altLang="en-US" sz="1700" dirty="0">
                <a:solidFill>
                  <a:srgbClr val="FF0000"/>
                </a:solidFill>
                <a:latin typeface="Times" panose="02020603050405020304" pitchFamily="18" charset="0"/>
              </a:endParaRPr>
            </a:p>
          </p:txBody>
        </p:sp>
        <p:sp>
          <p:nvSpPr>
            <p:cNvPr id="7" name="Rectangle 13"/>
            <p:cNvSpPr>
              <a:spLocks noChangeArrowheads="1"/>
            </p:cNvSpPr>
            <p:nvPr/>
          </p:nvSpPr>
          <p:spPr bwMode="auto">
            <a:xfrm>
              <a:off x="8689710" y="4108627"/>
              <a:ext cx="2791883" cy="36988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lIns="86210" tIns="43105" rIns="86210" bIns="43105" anchor="ctr"/>
            <a:lstStyle>
              <a:lvl1pPr>
                <a:spcBef>
                  <a:spcPct val="20000"/>
                </a:spcBef>
                <a:buChar char="•"/>
                <a:defRPr sz="2200" b="1">
                  <a:solidFill>
                    <a:srgbClr val="000066"/>
                  </a:solidFill>
                  <a:latin typeface="Arial" panose="020B0604020202020204" pitchFamily="34" charset="0"/>
                </a:defRPr>
              </a:lvl1pPr>
              <a:lvl2pPr marL="742950" indent="-285750">
                <a:spcBef>
                  <a:spcPct val="20000"/>
                </a:spcBef>
                <a:buChar char="–"/>
                <a:defRPr sz="2100">
                  <a:solidFill>
                    <a:srgbClr val="000066"/>
                  </a:solidFill>
                  <a:latin typeface="Arial" panose="020B0604020202020204" pitchFamily="34" charset="0"/>
                </a:defRPr>
              </a:lvl2pPr>
              <a:lvl3pPr marL="1143000" indent="-228600">
                <a:spcBef>
                  <a:spcPct val="20000"/>
                </a:spcBef>
                <a:buChar char="•"/>
                <a:defRPr sz="1900">
                  <a:solidFill>
                    <a:srgbClr val="000066"/>
                  </a:solidFill>
                  <a:latin typeface="Arial" panose="020B0604020202020204" pitchFamily="34" charset="0"/>
                </a:defRPr>
              </a:lvl3pPr>
              <a:lvl4pPr marL="1600200" indent="-228600">
                <a:spcBef>
                  <a:spcPct val="20000"/>
                </a:spcBef>
                <a:buChar char="–"/>
                <a:defRPr sz="1700">
                  <a:solidFill>
                    <a:srgbClr val="000066"/>
                  </a:solidFill>
                  <a:latin typeface="Arial" panose="020B0604020202020204" pitchFamily="34" charset="0"/>
                </a:defRPr>
              </a:lvl4pPr>
              <a:lvl5pPr marL="2057400" indent="-228600">
                <a:spcBef>
                  <a:spcPct val="20000"/>
                </a:spcBef>
                <a:buChar char="»"/>
                <a:defRPr sz="1500">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sz="1500">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sz="1500">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sz="1500">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sz="1500">
                  <a:solidFill>
                    <a:srgbClr val="000066"/>
                  </a:solidFill>
                  <a:latin typeface="Arial" panose="020B0604020202020204" pitchFamily="34" charset="0"/>
                </a:defRPr>
              </a:lvl9pPr>
            </a:lstStyle>
            <a:p>
              <a:pPr algn="ctr">
                <a:spcBef>
                  <a:spcPct val="0"/>
                </a:spcBef>
                <a:buFontTx/>
                <a:buNone/>
              </a:pPr>
              <a:r>
                <a:rPr lang="en-US" altLang="en-US" sz="1800" dirty="0">
                  <a:solidFill>
                    <a:schemeClr val="tx1"/>
                  </a:solidFill>
                  <a:latin typeface="Times" panose="02020603050405020304" pitchFamily="18" charset="0"/>
                </a:rPr>
                <a:t>Data-driven model building</a:t>
              </a:r>
            </a:p>
          </p:txBody>
        </p:sp>
        <p:sp>
          <p:nvSpPr>
            <p:cNvPr id="8" name="Rectangle 14"/>
            <p:cNvSpPr>
              <a:spLocks noChangeArrowheads="1"/>
            </p:cNvSpPr>
            <p:nvPr/>
          </p:nvSpPr>
          <p:spPr bwMode="auto">
            <a:xfrm>
              <a:off x="8817502" y="5708403"/>
              <a:ext cx="2536298" cy="51752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lIns="86210" tIns="43105" rIns="86210" bIns="43105" anchor="ctr"/>
            <a:lstStyle>
              <a:lvl1pPr>
                <a:spcBef>
                  <a:spcPct val="20000"/>
                </a:spcBef>
                <a:buChar char="•"/>
                <a:defRPr sz="2200" b="1">
                  <a:solidFill>
                    <a:srgbClr val="000066"/>
                  </a:solidFill>
                  <a:latin typeface="Arial" panose="020B0604020202020204" pitchFamily="34" charset="0"/>
                </a:defRPr>
              </a:lvl1pPr>
              <a:lvl2pPr marL="742950" indent="-285750">
                <a:spcBef>
                  <a:spcPct val="20000"/>
                </a:spcBef>
                <a:buChar char="–"/>
                <a:defRPr sz="2100">
                  <a:solidFill>
                    <a:srgbClr val="000066"/>
                  </a:solidFill>
                  <a:latin typeface="Arial" panose="020B0604020202020204" pitchFamily="34" charset="0"/>
                </a:defRPr>
              </a:lvl2pPr>
              <a:lvl3pPr marL="1143000" indent="-228600">
                <a:spcBef>
                  <a:spcPct val="20000"/>
                </a:spcBef>
                <a:buChar char="•"/>
                <a:defRPr sz="1900">
                  <a:solidFill>
                    <a:srgbClr val="000066"/>
                  </a:solidFill>
                  <a:latin typeface="Arial" panose="020B0604020202020204" pitchFamily="34" charset="0"/>
                </a:defRPr>
              </a:lvl3pPr>
              <a:lvl4pPr marL="1600200" indent="-228600">
                <a:spcBef>
                  <a:spcPct val="20000"/>
                </a:spcBef>
                <a:buChar char="–"/>
                <a:defRPr sz="1700">
                  <a:solidFill>
                    <a:srgbClr val="000066"/>
                  </a:solidFill>
                  <a:latin typeface="Arial" panose="020B0604020202020204" pitchFamily="34" charset="0"/>
                </a:defRPr>
              </a:lvl4pPr>
              <a:lvl5pPr marL="2057400" indent="-228600">
                <a:spcBef>
                  <a:spcPct val="20000"/>
                </a:spcBef>
                <a:buChar char="»"/>
                <a:defRPr sz="1500">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sz="1500">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sz="1500">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sz="1500">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sz="1500">
                  <a:solidFill>
                    <a:srgbClr val="000066"/>
                  </a:solidFill>
                  <a:latin typeface="Arial" panose="020B0604020202020204" pitchFamily="34" charset="0"/>
                </a:defRPr>
              </a:lvl9pPr>
            </a:lstStyle>
            <a:p>
              <a:pPr algn="ctr">
                <a:spcBef>
                  <a:spcPct val="0"/>
                </a:spcBef>
                <a:buFontTx/>
                <a:buNone/>
              </a:pPr>
              <a:r>
                <a:rPr lang="en-US" altLang="en-US" sz="1800" dirty="0">
                  <a:solidFill>
                    <a:schemeClr val="tx1"/>
                  </a:solidFill>
                  <a:latin typeface="Times" panose="02020603050405020304" pitchFamily="18" charset="0"/>
                </a:rPr>
                <a:t>Decision support system</a:t>
              </a:r>
            </a:p>
          </p:txBody>
        </p:sp>
        <p:sp>
          <p:nvSpPr>
            <p:cNvPr id="9" name="AutoShape 15"/>
            <p:cNvSpPr>
              <a:spLocks noChangeArrowheads="1"/>
            </p:cNvSpPr>
            <p:nvPr/>
          </p:nvSpPr>
          <p:spPr bwMode="auto">
            <a:xfrm>
              <a:off x="9500827" y="4824057"/>
              <a:ext cx="1098550" cy="642937"/>
            </a:xfrm>
            <a:prstGeom prst="roundRect">
              <a:avLst>
                <a:gd name="adj" fmla="val 17569"/>
              </a:avLst>
            </a:prstGeom>
            <a:ln>
              <a:headEnd/>
              <a:tailEnd/>
            </a:ln>
          </p:spPr>
          <p:style>
            <a:lnRef idx="2">
              <a:schemeClr val="accent2"/>
            </a:lnRef>
            <a:fillRef idx="1">
              <a:schemeClr val="lt1"/>
            </a:fillRef>
            <a:effectRef idx="0">
              <a:schemeClr val="accent2"/>
            </a:effectRef>
            <a:fontRef idx="minor">
              <a:schemeClr val="dk1"/>
            </a:fontRef>
          </p:style>
          <p:txBody>
            <a:bodyPr wrap="none" lIns="86210" tIns="43105" rIns="86210" bIns="43105" anchor="ctr"/>
            <a:lstStyle>
              <a:lvl1pPr>
                <a:spcBef>
                  <a:spcPct val="20000"/>
                </a:spcBef>
                <a:buChar char="•"/>
                <a:defRPr sz="2200" b="1">
                  <a:solidFill>
                    <a:srgbClr val="000066"/>
                  </a:solidFill>
                  <a:latin typeface="Arial" panose="020B0604020202020204" pitchFamily="34" charset="0"/>
                </a:defRPr>
              </a:lvl1pPr>
              <a:lvl2pPr marL="742950" indent="-285750">
                <a:spcBef>
                  <a:spcPct val="20000"/>
                </a:spcBef>
                <a:buChar char="–"/>
                <a:defRPr sz="2100">
                  <a:solidFill>
                    <a:srgbClr val="000066"/>
                  </a:solidFill>
                  <a:latin typeface="Arial" panose="020B0604020202020204" pitchFamily="34" charset="0"/>
                </a:defRPr>
              </a:lvl2pPr>
              <a:lvl3pPr marL="1143000" indent="-228600">
                <a:spcBef>
                  <a:spcPct val="20000"/>
                </a:spcBef>
                <a:buChar char="•"/>
                <a:defRPr sz="1900">
                  <a:solidFill>
                    <a:srgbClr val="000066"/>
                  </a:solidFill>
                  <a:latin typeface="Arial" panose="020B0604020202020204" pitchFamily="34" charset="0"/>
                </a:defRPr>
              </a:lvl3pPr>
              <a:lvl4pPr marL="1600200" indent="-228600">
                <a:spcBef>
                  <a:spcPct val="20000"/>
                </a:spcBef>
                <a:buChar char="–"/>
                <a:defRPr sz="1700">
                  <a:solidFill>
                    <a:srgbClr val="000066"/>
                  </a:solidFill>
                  <a:latin typeface="Arial" panose="020B0604020202020204" pitchFamily="34" charset="0"/>
                </a:defRPr>
              </a:lvl4pPr>
              <a:lvl5pPr marL="2057400" indent="-228600">
                <a:spcBef>
                  <a:spcPct val="20000"/>
                </a:spcBef>
                <a:buChar char="»"/>
                <a:defRPr sz="1500">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sz="1500">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sz="1500">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sz="1500">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sz="1500">
                  <a:solidFill>
                    <a:srgbClr val="000066"/>
                  </a:solidFill>
                  <a:latin typeface="Arial" panose="020B0604020202020204" pitchFamily="34" charset="0"/>
                </a:defRPr>
              </a:lvl9pPr>
            </a:lstStyle>
            <a:p>
              <a:pPr algn="ctr">
                <a:spcBef>
                  <a:spcPct val="0"/>
                </a:spcBef>
                <a:buFontTx/>
                <a:buNone/>
              </a:pPr>
              <a:r>
                <a:rPr lang="en-US" altLang="en-US" sz="1600" dirty="0">
                  <a:solidFill>
                    <a:srgbClr val="003366"/>
                  </a:solidFill>
                  <a:latin typeface="Times" panose="02020603050405020304" pitchFamily="18" charset="0"/>
                </a:rPr>
                <a:t>Model </a:t>
              </a:r>
            </a:p>
            <a:p>
              <a:pPr algn="ctr">
                <a:spcBef>
                  <a:spcPct val="0"/>
                </a:spcBef>
                <a:buFontTx/>
                <a:buNone/>
              </a:pPr>
              <a:r>
                <a:rPr lang="en-US" altLang="en-US" sz="1600" dirty="0">
                  <a:solidFill>
                    <a:srgbClr val="003366"/>
                  </a:solidFill>
                  <a:latin typeface="Times" panose="02020603050405020304" pitchFamily="18" charset="0"/>
                </a:rPr>
                <a:t>Predictions</a:t>
              </a:r>
              <a:endParaRPr lang="en-US" altLang="en-US" sz="1700" dirty="0">
                <a:solidFill>
                  <a:srgbClr val="003366"/>
                </a:solidFill>
                <a:latin typeface="Times" panose="02020603050405020304" pitchFamily="18" charset="0"/>
              </a:endParaRPr>
            </a:p>
          </p:txBody>
        </p:sp>
        <p:sp>
          <p:nvSpPr>
            <p:cNvPr id="10" name="Line 17"/>
            <p:cNvSpPr>
              <a:spLocks noChangeShapeType="1"/>
            </p:cNvSpPr>
            <p:nvPr/>
          </p:nvSpPr>
          <p:spPr bwMode="auto">
            <a:xfrm>
              <a:off x="10068984" y="4468495"/>
              <a:ext cx="0" cy="355562"/>
            </a:xfrm>
            <a:prstGeom prst="line">
              <a:avLst/>
            </a:prstGeom>
            <a:ln>
              <a:headEnd/>
              <a:tailEnd type="triangle" w="med" len="med"/>
            </a:ln>
            <a:extLst/>
          </p:spPr>
          <p:style>
            <a:lnRef idx="2">
              <a:schemeClr val="accent2"/>
            </a:lnRef>
            <a:fillRef idx="1">
              <a:schemeClr val="lt1"/>
            </a:fillRef>
            <a:effectRef idx="0">
              <a:schemeClr val="accent2"/>
            </a:effectRef>
            <a:fontRef idx="minor">
              <a:schemeClr val="dk1"/>
            </a:fontRef>
          </p:style>
          <p:txBody>
            <a:bodyPr wrap="none" lIns="86210" tIns="43105" rIns="86210" bIns="43105" anchor="ctr"/>
            <a:lstStyle/>
            <a:p>
              <a:endParaRPr lang="en-CA"/>
            </a:p>
          </p:txBody>
        </p:sp>
        <p:sp>
          <p:nvSpPr>
            <p:cNvPr id="11" name="Line 24"/>
            <p:cNvSpPr>
              <a:spLocks noChangeShapeType="1"/>
            </p:cNvSpPr>
            <p:nvPr/>
          </p:nvSpPr>
          <p:spPr bwMode="auto">
            <a:xfrm>
              <a:off x="10068984" y="5466993"/>
              <a:ext cx="0" cy="228229"/>
            </a:xfrm>
            <a:prstGeom prst="line">
              <a:avLst/>
            </a:prstGeom>
            <a:ln>
              <a:headEnd/>
              <a:tailEnd type="triangle" w="med" len="med"/>
            </a:ln>
            <a:extLst/>
          </p:spPr>
          <p:style>
            <a:lnRef idx="2">
              <a:schemeClr val="accent2"/>
            </a:lnRef>
            <a:fillRef idx="1">
              <a:schemeClr val="lt1"/>
            </a:fillRef>
            <a:effectRef idx="0">
              <a:schemeClr val="accent2"/>
            </a:effectRef>
            <a:fontRef idx="minor">
              <a:schemeClr val="dk1"/>
            </a:fontRef>
          </p:style>
          <p:txBody>
            <a:bodyPr wrap="none" lIns="86210" tIns="43105" rIns="86210" bIns="43105" anchor="ctr"/>
            <a:lstStyle/>
            <a:p>
              <a:endParaRPr lang="en-CA"/>
            </a:p>
          </p:txBody>
        </p:sp>
      </p:grpSp>
      <p:sp>
        <p:nvSpPr>
          <p:cNvPr id="12" name="TextBox 11"/>
          <p:cNvSpPr txBox="1"/>
          <p:nvPr/>
        </p:nvSpPr>
        <p:spPr>
          <a:xfrm>
            <a:off x="267682" y="1909235"/>
            <a:ext cx="2135001" cy="338554"/>
          </a:xfrm>
          <a:prstGeom prst="rect">
            <a:avLst/>
          </a:prstGeom>
          <a:noFill/>
        </p:spPr>
        <p:txBody>
          <a:bodyPr wrap="square" rtlCol="0">
            <a:spAutoFit/>
          </a:bodyPr>
          <a:lstStyle/>
          <a:p>
            <a:pPr algn="ctr"/>
            <a:r>
              <a:rPr lang="en-US" sz="1600" b="1" i="1" dirty="0">
                <a:solidFill>
                  <a:schemeClr val="accent2"/>
                </a:solidFill>
              </a:rPr>
              <a:t>Sample Features</a:t>
            </a:r>
            <a:endParaRPr lang="en-CA" sz="1600" b="1" i="1" dirty="0">
              <a:solidFill>
                <a:schemeClr val="accent2"/>
              </a:solidFill>
            </a:endParaRPr>
          </a:p>
        </p:txBody>
      </p:sp>
    </p:spTree>
    <p:extLst>
      <p:ext uri="{BB962C8B-B14F-4D97-AF65-F5344CB8AC3E}">
        <p14:creationId xmlns:p14="http://schemas.microsoft.com/office/powerpoint/2010/main" val="562506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8815BE7-33BD-4156-87D0-4F3D74C8931E}" type="slidenum">
              <a:rPr lang="en-CA" smtClean="0"/>
              <a:t>5</a:t>
            </a:fld>
            <a:endParaRPr lang="en-CA"/>
          </a:p>
        </p:txBody>
      </p:sp>
      <p:sp>
        <p:nvSpPr>
          <p:cNvPr id="3" name="Text Placeholder 2"/>
          <p:cNvSpPr>
            <a:spLocks noGrp="1"/>
          </p:cNvSpPr>
          <p:nvPr>
            <p:ph type="body" sz="quarter" idx="13"/>
          </p:nvPr>
        </p:nvSpPr>
        <p:spPr/>
        <p:txBody>
          <a:bodyPr/>
          <a:lstStyle/>
          <a:p>
            <a:pPr>
              <a:buClrTx/>
              <a:buFont typeface="Wingdings" pitchFamily="2" charset="2"/>
              <a:buChar char="ü"/>
            </a:pPr>
            <a:r>
              <a:rPr lang="en-US" sz="2800" dirty="0">
                <a:solidFill>
                  <a:schemeClr val="tx1"/>
                </a:solidFill>
                <a:latin typeface="Calibri Light" panose="020F0302020204030204" pitchFamily="34" charset="0"/>
              </a:rPr>
              <a:t>Motivation and Introduction</a:t>
            </a:r>
          </a:p>
          <a:p>
            <a:pPr>
              <a:buClrTx/>
              <a:buFont typeface="Wingdings" pitchFamily="2" charset="2"/>
              <a:buChar char="q"/>
            </a:pPr>
            <a:r>
              <a:rPr lang="en-US" sz="2800" dirty="0">
                <a:solidFill>
                  <a:schemeClr val="tx1"/>
                </a:solidFill>
                <a:latin typeface="Calibri Light" panose="020F0302020204030204" pitchFamily="34" charset="0"/>
              </a:rPr>
              <a:t>Background</a:t>
            </a:r>
          </a:p>
          <a:p>
            <a:pPr lvl="3">
              <a:buFont typeface="Wingdings" pitchFamily="2" charset="2"/>
              <a:buChar char="q"/>
            </a:pPr>
            <a:r>
              <a:rPr lang="en-US" sz="2400" b="1" dirty="0">
                <a:solidFill>
                  <a:schemeClr val="tx1"/>
                </a:solidFill>
                <a:latin typeface="Calibri Light" panose="020F0302020204030204" pitchFamily="34" charset="0"/>
              </a:rPr>
              <a:t>Neural Network</a:t>
            </a:r>
          </a:p>
          <a:p>
            <a:pPr lvl="3">
              <a:buFont typeface="Wingdings" pitchFamily="2" charset="2"/>
              <a:buChar char="q"/>
            </a:pPr>
            <a:r>
              <a:rPr lang="en-US" sz="2400" b="1" dirty="0">
                <a:solidFill>
                  <a:schemeClr val="tx1"/>
                </a:solidFill>
                <a:latin typeface="Calibri Light" panose="020F0302020204030204" pitchFamily="34" charset="0"/>
              </a:rPr>
              <a:t>Auto-encoders</a:t>
            </a:r>
          </a:p>
          <a:p>
            <a:pPr lvl="3">
              <a:buFont typeface="Wingdings" pitchFamily="2" charset="2"/>
              <a:buChar char="q"/>
            </a:pPr>
            <a:r>
              <a:rPr lang="en-US" sz="2400" b="1" dirty="0">
                <a:solidFill>
                  <a:schemeClr val="tx1"/>
                </a:solidFill>
                <a:latin typeface="Calibri Light" panose="020F0302020204030204" pitchFamily="34" charset="0"/>
              </a:rPr>
              <a:t>Metrics for Evaluation</a:t>
            </a:r>
          </a:p>
          <a:p>
            <a:pPr lvl="3">
              <a:buFont typeface="Wingdings" pitchFamily="2" charset="2"/>
              <a:buChar char="q"/>
            </a:pPr>
            <a:r>
              <a:rPr lang="en-US" sz="2400" b="1" dirty="0">
                <a:solidFill>
                  <a:schemeClr val="tx1"/>
                </a:solidFill>
                <a:latin typeface="Calibri Light" panose="020F0302020204030204" pitchFamily="34" charset="0"/>
              </a:rPr>
              <a:t>Multi-task Learning</a:t>
            </a:r>
          </a:p>
          <a:p>
            <a:pPr>
              <a:buClrTx/>
              <a:buFont typeface="Wingdings" pitchFamily="2" charset="2"/>
              <a:buChar char="q"/>
            </a:pPr>
            <a:r>
              <a:rPr lang="en-US" sz="2800" dirty="0">
                <a:solidFill>
                  <a:schemeClr val="tx1"/>
                </a:solidFill>
                <a:latin typeface="Calibri Light" panose="020F0302020204030204" pitchFamily="34" charset="0"/>
              </a:rPr>
              <a:t>Experimental Setup – Models</a:t>
            </a:r>
          </a:p>
          <a:p>
            <a:pPr>
              <a:buClrTx/>
              <a:buFont typeface="Wingdings" pitchFamily="2" charset="2"/>
              <a:buChar char="q"/>
            </a:pPr>
            <a:r>
              <a:rPr lang="en-US" sz="2800" dirty="0">
                <a:solidFill>
                  <a:schemeClr val="tx1"/>
                </a:solidFill>
                <a:latin typeface="Calibri Light" panose="020F0302020204030204" pitchFamily="34" charset="0"/>
              </a:rPr>
              <a:t>Data Distribution</a:t>
            </a:r>
          </a:p>
          <a:p>
            <a:pPr>
              <a:buClrTx/>
              <a:buFont typeface="Wingdings" pitchFamily="2" charset="2"/>
              <a:buChar char="q"/>
            </a:pPr>
            <a:r>
              <a:rPr lang="en-US" sz="2800" dirty="0">
                <a:solidFill>
                  <a:schemeClr val="tx1"/>
                </a:solidFill>
                <a:latin typeface="Calibri Light" panose="020F0302020204030204" pitchFamily="34" charset="0"/>
              </a:rPr>
              <a:t>Classification Results</a:t>
            </a:r>
          </a:p>
          <a:p>
            <a:pPr>
              <a:buClrTx/>
              <a:buFont typeface="Wingdings" pitchFamily="2" charset="2"/>
              <a:buChar char="q"/>
            </a:pPr>
            <a:r>
              <a:rPr lang="en-US" sz="2800" dirty="0">
                <a:solidFill>
                  <a:schemeClr val="tx1"/>
                </a:solidFill>
                <a:latin typeface="Calibri Light" panose="020F0302020204030204" pitchFamily="34" charset="0"/>
              </a:rPr>
              <a:t>Discriminative Analysis</a:t>
            </a:r>
          </a:p>
          <a:p>
            <a:pPr>
              <a:buClrTx/>
              <a:buFont typeface="Wingdings" pitchFamily="2" charset="2"/>
              <a:buChar char="q"/>
            </a:pPr>
            <a:r>
              <a:rPr lang="en-US" sz="2800" dirty="0">
                <a:solidFill>
                  <a:schemeClr val="tx1"/>
                </a:solidFill>
                <a:latin typeface="Calibri Light" panose="020F0302020204030204" pitchFamily="34" charset="0"/>
              </a:rPr>
              <a:t>Summary and Future Steps</a:t>
            </a:r>
          </a:p>
        </p:txBody>
      </p:sp>
      <p:sp>
        <p:nvSpPr>
          <p:cNvPr id="4" name="Rectangle 3"/>
          <p:cNvSpPr/>
          <p:nvPr/>
        </p:nvSpPr>
        <p:spPr>
          <a:xfrm>
            <a:off x="274320" y="223520"/>
            <a:ext cx="11684000" cy="6132831"/>
          </a:xfrm>
          <a:prstGeom prst="rect">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68173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ln>
                  <a:solidFill>
                    <a:schemeClr val="accent2"/>
                  </a:solidFill>
                </a:ln>
              </a:rPr>
              <a:t>Background- Neural Network</a:t>
            </a:r>
            <a:endParaRPr lang="en-CA" dirty="0">
              <a:ln>
                <a:solidFill>
                  <a:schemeClr val="accent2"/>
                </a:solidFill>
              </a:ln>
            </a:endParaRPr>
          </a:p>
        </p:txBody>
      </p:sp>
      <p:sp>
        <p:nvSpPr>
          <p:cNvPr id="3" name="Slide Number Placeholder 2"/>
          <p:cNvSpPr>
            <a:spLocks noGrp="1"/>
          </p:cNvSpPr>
          <p:nvPr>
            <p:ph type="sldNum" sz="quarter" idx="11"/>
          </p:nvPr>
        </p:nvSpPr>
        <p:spPr/>
        <p:txBody>
          <a:bodyPr/>
          <a:lstStyle/>
          <a:p>
            <a:fld id="{C8815BE7-33BD-4156-87D0-4F3D74C8931E}" type="slidenum">
              <a:rPr lang="en-CA" smtClean="0"/>
              <a:t>6</a:t>
            </a:fld>
            <a:endParaRPr lang="en-CA"/>
          </a:p>
        </p:txBody>
      </p:sp>
      <p:grpSp>
        <p:nvGrpSpPr>
          <p:cNvPr id="4" name="Group 3">
            <a:extLst>
              <a:ext uri="{FF2B5EF4-FFF2-40B4-BE49-F238E27FC236}">
                <a16:creationId xmlns:a16="http://schemas.microsoft.com/office/drawing/2014/main" id="{6BE68E10-32FD-F843-AD64-DC1CDD1F3242}"/>
              </a:ext>
            </a:extLst>
          </p:cNvPr>
          <p:cNvGrpSpPr/>
          <p:nvPr/>
        </p:nvGrpSpPr>
        <p:grpSpPr>
          <a:xfrm rot="5400000">
            <a:off x="-585398" y="3399951"/>
            <a:ext cx="3731930" cy="2248472"/>
            <a:chOff x="4164818" y="1381299"/>
            <a:chExt cx="3731930" cy="2248472"/>
          </a:xfrm>
        </p:grpSpPr>
        <p:grpSp>
          <p:nvGrpSpPr>
            <p:cNvPr id="5" name="Group 4">
              <a:extLst>
                <a:ext uri="{FF2B5EF4-FFF2-40B4-BE49-F238E27FC236}">
                  <a16:creationId xmlns:a16="http://schemas.microsoft.com/office/drawing/2014/main" id="{26AABB3C-C6CD-B040-9AD5-ED0FFBC03041}"/>
                </a:ext>
              </a:extLst>
            </p:cNvPr>
            <p:cNvGrpSpPr/>
            <p:nvPr/>
          </p:nvGrpSpPr>
          <p:grpSpPr>
            <a:xfrm>
              <a:off x="4164818" y="1381299"/>
              <a:ext cx="3731930" cy="2248472"/>
              <a:chOff x="7972437" y="-80789"/>
              <a:chExt cx="3731930" cy="2248472"/>
            </a:xfrm>
          </p:grpSpPr>
          <p:sp>
            <p:nvSpPr>
              <p:cNvPr id="8" name="Oval 7">
                <a:extLst>
                  <a:ext uri="{FF2B5EF4-FFF2-40B4-BE49-F238E27FC236}">
                    <a16:creationId xmlns:a16="http://schemas.microsoft.com/office/drawing/2014/main" id="{9B47F871-779D-1E46-B2BA-CF03EED4CFE1}"/>
                  </a:ext>
                </a:extLst>
              </p:cNvPr>
              <p:cNvSpPr/>
              <p:nvPr/>
            </p:nvSpPr>
            <p:spPr>
              <a:xfrm>
                <a:off x="9420225" y="773905"/>
                <a:ext cx="928687" cy="919163"/>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chemeClr val="accent2"/>
                  </a:solidFill>
                </a:endParaRPr>
              </a:p>
            </p:txBody>
          </p:sp>
          <p:cxnSp>
            <p:nvCxnSpPr>
              <p:cNvPr id="9" name="Straight Arrow Connector 8">
                <a:extLst>
                  <a:ext uri="{FF2B5EF4-FFF2-40B4-BE49-F238E27FC236}">
                    <a16:creationId xmlns:a16="http://schemas.microsoft.com/office/drawing/2014/main" id="{3D349AC0-F9AE-9E44-BF1B-B8F753D6887A}"/>
                  </a:ext>
                </a:extLst>
              </p:cNvPr>
              <p:cNvCxnSpPr/>
              <p:nvPr/>
            </p:nvCxnSpPr>
            <p:spPr>
              <a:xfrm>
                <a:off x="8415337" y="641350"/>
                <a:ext cx="814387" cy="3159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E5505D3-40AC-4F41-99A7-28200B52744B}"/>
                  </a:ext>
                </a:extLst>
              </p:cNvPr>
              <p:cNvCxnSpPr>
                <a:cxnSpLocks/>
              </p:cNvCxnSpPr>
              <p:nvPr/>
            </p:nvCxnSpPr>
            <p:spPr>
              <a:xfrm>
                <a:off x="8391522" y="1233487"/>
                <a:ext cx="8524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B6A1E57-0B61-254E-BBA1-DF986EC92AF6}"/>
                  </a:ext>
                </a:extLst>
              </p:cNvPr>
              <p:cNvCxnSpPr>
                <a:cxnSpLocks/>
              </p:cNvCxnSpPr>
              <p:nvPr/>
            </p:nvCxnSpPr>
            <p:spPr>
              <a:xfrm flipV="1">
                <a:off x="8429624" y="1481931"/>
                <a:ext cx="800100" cy="417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ABC86AA-1EE4-484B-BE7E-B539A8DD529E}"/>
                  </a:ext>
                </a:extLst>
              </p:cNvPr>
              <p:cNvCxnSpPr>
                <a:cxnSpLocks/>
              </p:cNvCxnSpPr>
              <p:nvPr/>
            </p:nvCxnSpPr>
            <p:spPr>
              <a:xfrm>
                <a:off x="10444161" y="1233487"/>
                <a:ext cx="8524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E4A2E7FD-33F8-AF4A-95C5-5EA8152953CC}"/>
                  </a:ext>
                </a:extLst>
              </p:cNvPr>
              <p:cNvSpPr txBox="1"/>
              <p:nvPr/>
            </p:nvSpPr>
            <p:spPr>
              <a:xfrm rot="16200000">
                <a:off x="7808031" y="127451"/>
                <a:ext cx="785812" cy="369332"/>
              </a:xfrm>
              <a:prstGeom prst="rect">
                <a:avLst/>
              </a:prstGeom>
              <a:noFill/>
            </p:spPr>
            <p:txBody>
              <a:bodyPr wrap="square" rtlCol="0">
                <a:spAutoFit/>
              </a:bodyPr>
              <a:lstStyle/>
              <a:p>
                <a:r>
                  <a:rPr lang="en-US" dirty="0"/>
                  <a:t>x</a:t>
                </a:r>
                <a:r>
                  <a:rPr lang="en-US" baseline="-25000" dirty="0"/>
                  <a:t>1</a:t>
                </a:r>
                <a:endParaRPr lang="en-US" dirty="0"/>
              </a:p>
            </p:txBody>
          </p:sp>
          <p:sp>
            <p:nvSpPr>
              <p:cNvPr id="14" name="TextBox 13">
                <a:extLst>
                  <a:ext uri="{FF2B5EF4-FFF2-40B4-BE49-F238E27FC236}">
                    <a16:creationId xmlns:a16="http://schemas.microsoft.com/office/drawing/2014/main" id="{0C21D7E7-DC76-1A4B-82B4-E50E38CF8398}"/>
                  </a:ext>
                </a:extLst>
              </p:cNvPr>
              <p:cNvSpPr txBox="1"/>
              <p:nvPr/>
            </p:nvSpPr>
            <p:spPr>
              <a:xfrm>
                <a:off x="7972437" y="1114082"/>
                <a:ext cx="461665" cy="223445"/>
              </a:xfrm>
              <a:prstGeom prst="rect">
                <a:avLst/>
              </a:prstGeom>
              <a:noFill/>
            </p:spPr>
            <p:txBody>
              <a:bodyPr vert="vert270" wrap="square" rtlCol="0">
                <a:spAutoFit/>
              </a:bodyPr>
              <a:lstStyle/>
              <a:p>
                <a:r>
                  <a:rPr lang="en-US" dirty="0"/>
                  <a:t>…</a:t>
                </a:r>
              </a:p>
            </p:txBody>
          </p:sp>
          <p:sp>
            <p:nvSpPr>
              <p:cNvPr id="15" name="TextBox 14">
                <a:extLst>
                  <a:ext uri="{FF2B5EF4-FFF2-40B4-BE49-F238E27FC236}">
                    <a16:creationId xmlns:a16="http://schemas.microsoft.com/office/drawing/2014/main" id="{088D9875-93A7-C641-8E99-990E87E4D11F}"/>
                  </a:ext>
                </a:extLst>
              </p:cNvPr>
              <p:cNvSpPr txBox="1"/>
              <p:nvPr/>
            </p:nvSpPr>
            <p:spPr>
              <a:xfrm rot="16200000">
                <a:off x="7810363" y="1590111"/>
                <a:ext cx="785812" cy="369332"/>
              </a:xfrm>
              <a:prstGeom prst="rect">
                <a:avLst/>
              </a:prstGeom>
              <a:noFill/>
            </p:spPr>
            <p:txBody>
              <a:bodyPr wrap="square" rtlCol="0">
                <a:spAutoFit/>
              </a:bodyPr>
              <a:lstStyle/>
              <a:p>
                <a:r>
                  <a:rPr lang="en-US" dirty="0" err="1"/>
                  <a:t>x</a:t>
                </a:r>
                <a:r>
                  <a:rPr lang="en-US" baseline="-25000" dirty="0" err="1"/>
                  <a:t>n</a:t>
                </a:r>
                <a:endParaRPr lang="en-US" dirty="0"/>
              </a:p>
            </p:txBody>
          </p:sp>
          <p:sp>
            <p:nvSpPr>
              <p:cNvPr id="16" name="TextBox 15">
                <a:extLst>
                  <a:ext uri="{FF2B5EF4-FFF2-40B4-BE49-F238E27FC236}">
                    <a16:creationId xmlns:a16="http://schemas.microsoft.com/office/drawing/2014/main" id="{942E47C7-4CF0-974D-9B80-FFDCAD6B85D9}"/>
                  </a:ext>
                </a:extLst>
              </p:cNvPr>
              <p:cNvSpPr txBox="1"/>
              <p:nvPr/>
            </p:nvSpPr>
            <p:spPr>
              <a:xfrm rot="16200000">
                <a:off x="11043450" y="1024208"/>
                <a:ext cx="952502" cy="369332"/>
              </a:xfrm>
              <a:prstGeom prst="rect">
                <a:avLst/>
              </a:prstGeom>
              <a:noFill/>
            </p:spPr>
            <p:txBody>
              <a:bodyPr wrap="square" rtlCol="0">
                <a:spAutoFit/>
              </a:bodyPr>
              <a:lstStyle/>
              <a:p>
                <a:r>
                  <a:rPr lang="en-US" dirty="0"/>
                  <a:t>output</a:t>
                </a:r>
              </a:p>
            </p:txBody>
          </p:sp>
        </p:grpSp>
        <p:sp>
          <p:nvSpPr>
            <p:cNvPr id="6" name="TextBox 5">
              <a:extLst>
                <a:ext uri="{FF2B5EF4-FFF2-40B4-BE49-F238E27FC236}">
                  <a16:creationId xmlns:a16="http://schemas.microsoft.com/office/drawing/2014/main" id="{4970EEFF-E848-2643-B57C-D18FC7E231C3}"/>
                </a:ext>
              </a:extLst>
            </p:cNvPr>
            <p:cNvSpPr txBox="1"/>
            <p:nvPr/>
          </p:nvSpPr>
          <p:spPr>
            <a:xfrm rot="11743358">
              <a:off x="4548198" y="1873767"/>
              <a:ext cx="785812" cy="369332"/>
            </a:xfrm>
            <a:prstGeom prst="rect">
              <a:avLst/>
            </a:prstGeom>
            <a:noFill/>
          </p:spPr>
          <p:txBody>
            <a:bodyPr wrap="square" rtlCol="0">
              <a:spAutoFit/>
            </a:bodyPr>
            <a:lstStyle/>
            <a:p>
              <a:r>
                <a:rPr lang="en-US" dirty="0"/>
                <a:t>w</a:t>
              </a:r>
              <a:r>
                <a:rPr lang="en-US" baseline="-25000" dirty="0"/>
                <a:t>1</a:t>
              </a:r>
              <a:endParaRPr lang="en-US" dirty="0"/>
            </a:p>
          </p:txBody>
        </p:sp>
        <p:sp>
          <p:nvSpPr>
            <p:cNvPr id="7" name="TextBox 6">
              <a:extLst>
                <a:ext uri="{FF2B5EF4-FFF2-40B4-BE49-F238E27FC236}">
                  <a16:creationId xmlns:a16="http://schemas.microsoft.com/office/drawing/2014/main" id="{4C7724CD-643A-5B48-900E-0896CA06A342}"/>
                </a:ext>
              </a:extLst>
            </p:cNvPr>
            <p:cNvSpPr txBox="1"/>
            <p:nvPr/>
          </p:nvSpPr>
          <p:spPr>
            <a:xfrm rot="19702426">
              <a:off x="4850603" y="2962547"/>
              <a:ext cx="785812" cy="369332"/>
            </a:xfrm>
            <a:prstGeom prst="rect">
              <a:avLst/>
            </a:prstGeom>
            <a:noFill/>
          </p:spPr>
          <p:txBody>
            <a:bodyPr wrap="square" rtlCol="0">
              <a:spAutoFit/>
            </a:bodyPr>
            <a:lstStyle/>
            <a:p>
              <a:r>
                <a:rPr lang="en-US" dirty="0" err="1"/>
                <a:t>w</a:t>
              </a:r>
              <a:r>
                <a:rPr lang="en-US" baseline="-25000" dirty="0" err="1"/>
                <a:t>n</a:t>
              </a:r>
              <a:endParaRPr lang="en-US" dirty="0"/>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A5DEAF8-3689-7444-975E-DA400EF5F05C}"/>
                  </a:ext>
                </a:extLst>
              </p:cNvPr>
              <p:cNvSpPr txBox="1"/>
              <p:nvPr/>
            </p:nvSpPr>
            <p:spPr>
              <a:xfrm>
                <a:off x="8316288" y="3681727"/>
                <a:ext cx="2933174"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i="1">
                              <a:latin typeface="Cambria Math" panose="02040503050406030204" pitchFamily="18" charset="0"/>
                            </a:rPr>
                            <m:t>𝑜𝑢𝑡𝑝𝑢𝑡</m:t>
                          </m:r>
                        </m:e>
                        <m:sub>
                          <m:r>
                            <a:rPr lang="en-US" b="0" i="1" smtClean="0">
                              <a:latin typeface="Cambria Math" panose="02040503050406030204" pitchFamily="18" charset="0"/>
                            </a:rPr>
                            <m:t>𝑖</m:t>
                          </m:r>
                        </m:sub>
                      </m:sSub>
                      <m:r>
                        <a:rPr lang="en-CA" b="0" i="1" smtClean="0">
                          <a:latin typeface="Cambria Math" panose="02040503050406030204" pitchFamily="18" charset="0"/>
                        </a:rPr>
                        <m:t>=</m:t>
                      </m:r>
                      <m:r>
                        <a:rPr lang="en-CA" b="0" i="1" smtClean="0">
                          <a:latin typeface="Cambria Math" panose="02040503050406030204" pitchFamily="18" charset="0"/>
                        </a:rPr>
                        <m:t>𝑓</m:t>
                      </m:r>
                      <m:r>
                        <a:rPr lang="en-CA" b="0" i="1" smtClean="0">
                          <a:latin typeface="Cambria Math" panose="02040503050406030204" pitchFamily="18" charset="0"/>
                        </a:rPr>
                        <m:t>(</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𝑖</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e>
                      </m:nary>
                      <m:r>
                        <a:rPr lang="en-CA" b="0" i="1" smtClean="0">
                          <a:latin typeface="Cambria Math" panose="02040503050406030204" pitchFamily="18" charset="0"/>
                        </a:rPr>
                        <m:t>+</m:t>
                      </m:r>
                      <m:r>
                        <a:rPr lang="en-CA" b="0" i="1" smtClean="0">
                          <a:latin typeface="Cambria Math" panose="02040503050406030204" pitchFamily="18" charset="0"/>
                        </a:rPr>
                        <m:t>𝑏</m:t>
                      </m:r>
                      <m:r>
                        <a:rPr lang="en-CA"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 xmlns:a16="http://schemas.microsoft.com/office/drawing/2014/main" xmlns:a14="http://schemas.microsoft.com/office/drawing/2010/main" id="{DA5DEAF8-3689-7444-975E-DA400EF5F05C}"/>
                  </a:ext>
                </a:extLst>
              </p:cNvPr>
              <p:cNvSpPr txBox="1">
                <a:spLocks noRot="1" noChangeAspect="1" noMove="1" noResize="1" noEditPoints="1" noAdjustHandles="1" noChangeArrowheads="1" noChangeShapeType="1" noTextEdit="1"/>
              </p:cNvSpPr>
              <p:nvPr/>
            </p:nvSpPr>
            <p:spPr>
              <a:xfrm>
                <a:off x="8316288" y="3681727"/>
                <a:ext cx="2933174" cy="848566"/>
              </a:xfrm>
              <a:prstGeom prst="rect">
                <a:avLst/>
              </a:prstGeom>
              <a:blipFill rotWithShape="0">
                <a:blip r:embed="rId3"/>
                <a:stretch>
                  <a:fillRect/>
                </a:stretch>
              </a:blipFill>
            </p:spPr>
            <p:txBody>
              <a:bodyPr/>
              <a:lstStyle/>
              <a:p>
                <a:r>
                  <a:rPr lang="en-CA">
                    <a:noFill/>
                  </a:rPr>
                  <a:t> </a:t>
                </a:r>
              </a:p>
            </p:txBody>
          </p:sp>
        </mc:Fallback>
      </mc:AlternateContent>
      <p:pic>
        <p:nvPicPr>
          <p:cNvPr id="18" name="Picture 17">
            <a:extLst>
              <a:ext uri="{FF2B5EF4-FFF2-40B4-BE49-F238E27FC236}">
                <a16:creationId xmlns:a16="http://schemas.microsoft.com/office/drawing/2014/main" id="{B97FB9FF-34AE-CE4D-8F48-1C639DE4A1A4}"/>
              </a:ext>
            </a:extLst>
          </p:cNvPr>
          <p:cNvPicPr>
            <a:picLocks noChangeAspect="1"/>
          </p:cNvPicPr>
          <p:nvPr/>
        </p:nvPicPr>
        <p:blipFill>
          <a:blip r:embed="rId4">
            <a:duotone>
              <a:schemeClr val="accent2">
                <a:shade val="45000"/>
                <a:satMod val="135000"/>
              </a:schemeClr>
              <a:prstClr val="white"/>
            </a:duotone>
          </a:blip>
          <a:stretch>
            <a:fillRect/>
          </a:stretch>
        </p:blipFill>
        <p:spPr>
          <a:xfrm>
            <a:off x="2748116" y="4204084"/>
            <a:ext cx="5311620" cy="2065630"/>
          </a:xfrm>
          <a:prstGeom prst="rect">
            <a:avLst/>
          </a:prstGeom>
        </p:spPr>
      </p:pic>
      <p:graphicFrame>
        <p:nvGraphicFramePr>
          <p:cNvPr id="19" name="Table 18">
            <a:extLst>
              <a:ext uri="{FF2B5EF4-FFF2-40B4-BE49-F238E27FC236}">
                <a16:creationId xmlns:a16="http://schemas.microsoft.com/office/drawing/2014/main" id="{59C8FC05-432B-FE4B-9F45-9FFA19FBD8BC}"/>
              </a:ext>
            </a:extLst>
          </p:cNvPr>
          <p:cNvGraphicFramePr>
            <a:graphicFrameLocks noGrp="1"/>
          </p:cNvGraphicFramePr>
          <p:nvPr>
            <p:extLst>
              <p:ext uri="{D42A27DB-BD31-4B8C-83A1-F6EECF244321}">
                <p14:modId xmlns:p14="http://schemas.microsoft.com/office/powerpoint/2010/main" val="3779365090"/>
              </p:ext>
            </p:extLst>
          </p:nvPr>
        </p:nvGraphicFramePr>
        <p:xfrm>
          <a:off x="6556281" y="1927355"/>
          <a:ext cx="586644" cy="1371600"/>
        </p:xfrm>
        <a:graphic>
          <a:graphicData uri="http://schemas.openxmlformats.org/drawingml/2006/table">
            <a:tbl>
              <a:tblPr firstRow="1" bandRow="1">
                <a:tableStyleId>{5DA37D80-6434-44D0-A028-1B22A696006F}</a:tableStyleId>
              </a:tblPr>
              <a:tblGrid>
                <a:gridCol w="586644">
                  <a:extLst>
                    <a:ext uri="{9D8B030D-6E8A-4147-A177-3AD203B41FA5}">
                      <a16:colId xmlns:a16="http://schemas.microsoft.com/office/drawing/2014/main" val="1339083773"/>
                    </a:ext>
                  </a:extLst>
                </a:gridCol>
              </a:tblGrid>
              <a:tr h="370840">
                <a:tc>
                  <a:txBody>
                    <a:bodyPr/>
                    <a:lstStyle/>
                    <a:p>
                      <a:r>
                        <a:rPr lang="en-US" b="0" dirty="0"/>
                        <a:t>w</a:t>
                      </a:r>
                      <a:r>
                        <a:rPr lang="en-US" b="0" baseline="-25000" dirty="0"/>
                        <a:t>1</a:t>
                      </a:r>
                    </a:p>
                  </a:txBody>
                  <a:tcPr/>
                </a:tc>
                <a:extLst>
                  <a:ext uri="{0D108BD9-81ED-4DB2-BD59-A6C34878D82A}">
                    <a16:rowId xmlns:a16="http://schemas.microsoft.com/office/drawing/2014/main" val="875997308"/>
                  </a:ext>
                </a:extLst>
              </a:tr>
              <a:tr h="370840">
                <a:tc>
                  <a:txBody>
                    <a:bodyPr/>
                    <a:lstStyle/>
                    <a:p>
                      <a:r>
                        <a:rPr lang="en-US" b="0" dirty="0"/>
                        <a:t>w</a:t>
                      </a:r>
                      <a:r>
                        <a:rPr lang="en-US" b="0" baseline="-25000" dirty="0"/>
                        <a:t>2</a:t>
                      </a:r>
                    </a:p>
                  </a:txBody>
                  <a:tcPr/>
                </a:tc>
                <a:extLst>
                  <a:ext uri="{0D108BD9-81ED-4DB2-BD59-A6C34878D82A}">
                    <a16:rowId xmlns:a16="http://schemas.microsoft.com/office/drawing/2014/main" val="3179357898"/>
                  </a:ext>
                </a:extLst>
              </a:tr>
              <a:tr h="370840">
                <a:tc>
                  <a:txBody>
                    <a:bodyPr/>
                    <a:lstStyle/>
                    <a:p>
                      <a:r>
                        <a:rPr lang="en-US" b="0" dirty="0"/>
                        <a:t>w</a:t>
                      </a:r>
                      <a:r>
                        <a:rPr lang="en-US" b="0" baseline="-25000" dirty="0"/>
                        <a:t>3</a:t>
                      </a:r>
                    </a:p>
                  </a:txBody>
                  <a:tcPr/>
                </a:tc>
                <a:extLst>
                  <a:ext uri="{0D108BD9-81ED-4DB2-BD59-A6C34878D82A}">
                    <a16:rowId xmlns:a16="http://schemas.microsoft.com/office/drawing/2014/main" val="1305288575"/>
                  </a:ext>
                </a:extLst>
              </a:tr>
            </a:tbl>
          </a:graphicData>
        </a:graphic>
      </p:graphicFrame>
      <p:graphicFrame>
        <p:nvGraphicFramePr>
          <p:cNvPr id="20" name="Table 19">
            <a:extLst>
              <a:ext uri="{FF2B5EF4-FFF2-40B4-BE49-F238E27FC236}">
                <a16:creationId xmlns:a16="http://schemas.microsoft.com/office/drawing/2014/main" id="{B0A1AD49-EA98-AA4F-A41B-BCD8FBF4FB4E}"/>
              </a:ext>
            </a:extLst>
          </p:cNvPr>
          <p:cNvGraphicFramePr>
            <a:graphicFrameLocks noGrp="1"/>
          </p:cNvGraphicFramePr>
          <p:nvPr>
            <p:extLst>
              <p:ext uri="{D42A27DB-BD31-4B8C-83A1-F6EECF244321}">
                <p14:modId xmlns:p14="http://schemas.microsoft.com/office/powerpoint/2010/main" val="232844685"/>
              </p:ext>
            </p:extLst>
          </p:nvPr>
        </p:nvGraphicFramePr>
        <p:xfrm>
          <a:off x="3945382" y="2347343"/>
          <a:ext cx="2468415" cy="914400"/>
        </p:xfrm>
        <a:graphic>
          <a:graphicData uri="http://schemas.openxmlformats.org/drawingml/2006/table">
            <a:tbl>
              <a:tblPr firstRow="1" bandRow="1">
                <a:tableStyleId>{5DA37D80-6434-44D0-A028-1B22A696006F}</a:tableStyleId>
              </a:tblPr>
              <a:tblGrid>
                <a:gridCol w="822805">
                  <a:extLst>
                    <a:ext uri="{9D8B030D-6E8A-4147-A177-3AD203B41FA5}">
                      <a16:colId xmlns:a16="http://schemas.microsoft.com/office/drawing/2014/main" val="2383643954"/>
                    </a:ext>
                  </a:extLst>
                </a:gridCol>
                <a:gridCol w="822805">
                  <a:extLst>
                    <a:ext uri="{9D8B030D-6E8A-4147-A177-3AD203B41FA5}">
                      <a16:colId xmlns:a16="http://schemas.microsoft.com/office/drawing/2014/main" val="500688545"/>
                    </a:ext>
                  </a:extLst>
                </a:gridCol>
                <a:gridCol w="822805">
                  <a:extLst>
                    <a:ext uri="{9D8B030D-6E8A-4147-A177-3AD203B41FA5}">
                      <a16:colId xmlns:a16="http://schemas.microsoft.com/office/drawing/2014/main" val="2934030839"/>
                    </a:ext>
                  </a:extLst>
                </a:gridCol>
              </a:tblGrid>
              <a:tr h="370840">
                <a:tc>
                  <a:txBody>
                    <a:bodyPr/>
                    <a:lstStyle/>
                    <a:p>
                      <a:r>
                        <a:rPr lang="en-US" b="0" dirty="0"/>
                        <a:t>x</a:t>
                      </a:r>
                      <a:r>
                        <a:rPr lang="en-US" b="0" baseline="-25000" dirty="0"/>
                        <a:t>0, 1</a:t>
                      </a:r>
                    </a:p>
                  </a:txBody>
                  <a:tcPr/>
                </a:tc>
                <a:tc>
                  <a:txBody>
                    <a:bodyPr/>
                    <a:lstStyle/>
                    <a:p>
                      <a:r>
                        <a:rPr lang="en-US" b="0" dirty="0"/>
                        <a:t>x</a:t>
                      </a:r>
                      <a:r>
                        <a:rPr lang="en-US" b="0" baseline="-25000" dirty="0"/>
                        <a:t>1, 1</a:t>
                      </a:r>
                    </a:p>
                  </a:txBody>
                  <a:tcPr/>
                </a:tc>
                <a:tc>
                  <a:txBody>
                    <a:bodyPr/>
                    <a:lstStyle/>
                    <a:p>
                      <a:r>
                        <a:rPr lang="en-US" b="0" dirty="0"/>
                        <a:t>x</a:t>
                      </a:r>
                      <a:r>
                        <a:rPr lang="en-US" b="0" baseline="-25000" dirty="0"/>
                        <a:t>2, 1</a:t>
                      </a:r>
                    </a:p>
                  </a:txBody>
                  <a:tcPr/>
                </a:tc>
                <a:extLst>
                  <a:ext uri="{0D108BD9-81ED-4DB2-BD59-A6C34878D82A}">
                    <a16:rowId xmlns:a16="http://schemas.microsoft.com/office/drawing/2014/main" val="2798574642"/>
                  </a:ext>
                </a:extLst>
              </a:tr>
              <a:tr h="370840">
                <a:tc>
                  <a:txBody>
                    <a:bodyPr/>
                    <a:lstStyle/>
                    <a:p>
                      <a:r>
                        <a:rPr lang="en-US" b="0" dirty="0"/>
                        <a:t>x</a:t>
                      </a:r>
                      <a:r>
                        <a:rPr lang="en-US" b="0" baseline="-25000" dirty="0"/>
                        <a:t>0, 2</a:t>
                      </a:r>
                    </a:p>
                  </a:txBody>
                  <a:tcPr/>
                </a:tc>
                <a:tc>
                  <a:txBody>
                    <a:bodyPr/>
                    <a:lstStyle/>
                    <a:p>
                      <a:r>
                        <a:rPr lang="en-US" b="0" dirty="0"/>
                        <a:t>x</a:t>
                      </a:r>
                      <a:r>
                        <a:rPr lang="en-US" b="0" baseline="-25000" dirty="0"/>
                        <a:t>1, 2</a:t>
                      </a:r>
                    </a:p>
                  </a:txBody>
                  <a:tcPr/>
                </a:tc>
                <a:tc>
                  <a:txBody>
                    <a:bodyPr/>
                    <a:lstStyle/>
                    <a:p>
                      <a:r>
                        <a:rPr lang="en-US" b="0" dirty="0"/>
                        <a:t>x</a:t>
                      </a:r>
                      <a:r>
                        <a:rPr lang="en-US" b="0" baseline="-25000" dirty="0"/>
                        <a:t>2, 2</a:t>
                      </a:r>
                      <a:endParaRPr lang="en-US" b="0" dirty="0"/>
                    </a:p>
                  </a:txBody>
                  <a:tcPr/>
                </a:tc>
                <a:extLst>
                  <a:ext uri="{0D108BD9-81ED-4DB2-BD59-A6C34878D82A}">
                    <a16:rowId xmlns:a16="http://schemas.microsoft.com/office/drawing/2014/main" val="2234550211"/>
                  </a:ext>
                </a:extLst>
              </a:tr>
            </a:tbl>
          </a:graphicData>
        </a:graphic>
      </p:graphicFrame>
      <p:sp>
        <p:nvSpPr>
          <p:cNvPr id="23" name="TextBox 22">
            <a:extLst>
              <a:ext uri="{FF2B5EF4-FFF2-40B4-BE49-F238E27FC236}">
                <a16:creationId xmlns:a16="http://schemas.microsoft.com/office/drawing/2014/main" id="{B6945EFA-2F47-2B4D-8B3D-DCC77681DCD3}"/>
              </a:ext>
            </a:extLst>
          </p:cNvPr>
          <p:cNvSpPr txBox="1"/>
          <p:nvPr/>
        </p:nvSpPr>
        <p:spPr>
          <a:xfrm>
            <a:off x="3554527" y="3464520"/>
            <a:ext cx="2969108" cy="369332"/>
          </a:xfrm>
          <a:prstGeom prst="rect">
            <a:avLst/>
          </a:prstGeom>
          <a:noFill/>
        </p:spPr>
        <p:txBody>
          <a:bodyPr wrap="square" rtlCol="0">
            <a:spAutoFit/>
          </a:bodyPr>
          <a:lstStyle/>
          <a:p>
            <a:pPr algn="ctr"/>
            <a:r>
              <a:rPr lang="en-US" dirty="0"/>
              <a:t>input matrix</a:t>
            </a:r>
          </a:p>
        </p:txBody>
      </p:sp>
      <p:sp>
        <p:nvSpPr>
          <p:cNvPr id="24" name="TextBox 23">
            <a:extLst>
              <a:ext uri="{FF2B5EF4-FFF2-40B4-BE49-F238E27FC236}">
                <a16:creationId xmlns:a16="http://schemas.microsoft.com/office/drawing/2014/main" id="{8F1DDBD6-F468-AA40-99A2-A4C6868D15C7}"/>
              </a:ext>
            </a:extLst>
          </p:cNvPr>
          <p:cNvSpPr txBox="1"/>
          <p:nvPr/>
        </p:nvSpPr>
        <p:spPr>
          <a:xfrm>
            <a:off x="5631218" y="3458796"/>
            <a:ext cx="2614428" cy="369332"/>
          </a:xfrm>
          <a:prstGeom prst="rect">
            <a:avLst/>
          </a:prstGeom>
          <a:noFill/>
        </p:spPr>
        <p:txBody>
          <a:bodyPr wrap="square" rtlCol="0">
            <a:spAutoFit/>
          </a:bodyPr>
          <a:lstStyle/>
          <a:p>
            <a:pPr algn="ctr"/>
            <a:r>
              <a:rPr lang="en-US" dirty="0"/>
              <a:t>weight matrix</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59F577E-B17A-CF46-9336-62DF8F223788}"/>
                  </a:ext>
                </a:extLst>
              </p:cNvPr>
              <p:cNvSpPr txBox="1"/>
              <p:nvPr/>
            </p:nvSpPr>
            <p:spPr>
              <a:xfrm>
                <a:off x="8388567" y="4514035"/>
                <a:ext cx="347640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𝐿𝑜𝑠𝑠</m:t>
                      </m:r>
                      <m:r>
                        <a:rPr lang="en-CA" b="0" i="1" smtClean="0">
                          <a:latin typeface="Cambria Math" panose="02040503050406030204" pitchFamily="18" charset="0"/>
                        </a:rPr>
                        <m:t>= </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p>
                            <m:sSupPr>
                              <m:ctrlPr>
                                <a:rPr lang="en-CA" b="0" i="1" smtClean="0">
                                  <a:latin typeface="Cambria Math" panose="02040503050406030204" pitchFamily="18" charset="0"/>
                                </a:rPr>
                              </m:ctrlPr>
                            </m:sSupPr>
                            <m:e>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𝑡𝑎𝑟𝑔𝑒𝑡</m:t>
                                  </m:r>
                                </m:e>
                                <m:sub>
                                  <m:r>
                                    <a:rPr lang="en-CA" b="0" i="1" smtClean="0">
                                      <a:latin typeface="Cambria Math" panose="02040503050406030204" pitchFamily="18" charset="0"/>
                                    </a:rPr>
                                    <m:t>𝑖</m:t>
                                  </m:r>
                                </m:sub>
                              </m:sSub>
                              <m:r>
                                <a:rPr lang="en-CA" b="0" i="1" smtClean="0">
                                  <a:latin typeface="Cambria Math" panose="02040503050406030204" pitchFamily="18" charset="0"/>
                                </a:rPr>
                                <m:t> −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𝑜𝑢𝑡𝑝𝑢𝑡</m:t>
                                  </m:r>
                                </m:e>
                                <m:sub>
                                  <m:r>
                                    <a:rPr lang="en-CA" b="0" i="1" smtClean="0">
                                      <a:latin typeface="Cambria Math" panose="02040503050406030204" pitchFamily="18" charset="0"/>
                                    </a:rPr>
                                    <m:t>𝑖</m:t>
                                  </m:r>
                                </m:sub>
                              </m:sSub>
                              <m:r>
                                <a:rPr lang="en-CA" b="0" i="1" smtClean="0">
                                  <a:latin typeface="Cambria Math" panose="02040503050406030204" pitchFamily="18" charset="0"/>
                                </a:rPr>
                                <m:t> )</m:t>
                              </m:r>
                            </m:e>
                            <m:sup>
                              <m:r>
                                <a:rPr lang="en-CA" b="0" i="1" smtClean="0">
                                  <a:latin typeface="Cambria Math" panose="02040503050406030204" pitchFamily="18" charset="0"/>
                                </a:rPr>
                                <m:t>2</m:t>
                              </m:r>
                            </m:sup>
                          </m:sSup>
                        </m:e>
                      </m:nary>
                    </m:oMath>
                  </m:oMathPara>
                </a14:m>
                <a:endParaRPr lang="en-US" dirty="0"/>
              </a:p>
            </p:txBody>
          </p:sp>
        </mc:Choice>
        <mc:Fallback xmlns="">
          <p:sp>
            <p:nvSpPr>
              <p:cNvPr id="26" name="TextBox 25">
                <a:extLst>
                  <a:ext uri="{FF2B5EF4-FFF2-40B4-BE49-F238E27FC236}">
                    <a16:creationId xmlns="" xmlns:a16="http://schemas.microsoft.com/office/drawing/2014/main" xmlns:a14="http://schemas.microsoft.com/office/drawing/2010/main" id="{D59F577E-B17A-CF46-9336-62DF8F223788}"/>
                  </a:ext>
                </a:extLst>
              </p:cNvPr>
              <p:cNvSpPr txBox="1">
                <a:spLocks noRot="1" noChangeAspect="1" noMove="1" noResize="1" noEditPoints="1" noAdjustHandles="1" noChangeArrowheads="1" noChangeShapeType="1" noTextEdit="1"/>
              </p:cNvSpPr>
              <p:nvPr/>
            </p:nvSpPr>
            <p:spPr>
              <a:xfrm>
                <a:off x="8388567" y="4514035"/>
                <a:ext cx="3476401" cy="756233"/>
              </a:xfrm>
              <a:prstGeom prst="rect">
                <a:avLst/>
              </a:prstGeom>
              <a:blipFill rotWithShape="0">
                <a:blip r:embed="rId5"/>
                <a:stretch>
                  <a:fillRect/>
                </a:stretch>
              </a:blipFill>
            </p:spPr>
            <p:txBody>
              <a:bodyPr/>
              <a:lstStyle/>
              <a:p>
                <a:r>
                  <a:rPr lang="en-CA">
                    <a:noFill/>
                  </a:rPr>
                  <a:t> </a:t>
                </a:r>
              </a:p>
            </p:txBody>
          </p:sp>
        </mc:Fallback>
      </mc:AlternateContent>
      <p:grpSp>
        <p:nvGrpSpPr>
          <p:cNvPr id="27" name="Group 26">
            <a:extLst>
              <a:ext uri="{FF2B5EF4-FFF2-40B4-BE49-F238E27FC236}">
                <a16:creationId xmlns:a16="http://schemas.microsoft.com/office/drawing/2014/main" id="{080706AC-5CED-B041-A89C-085AB5594279}"/>
              </a:ext>
            </a:extLst>
          </p:cNvPr>
          <p:cNvGrpSpPr/>
          <p:nvPr/>
        </p:nvGrpSpPr>
        <p:grpSpPr>
          <a:xfrm>
            <a:off x="1778234" y="1548137"/>
            <a:ext cx="4630671" cy="1713607"/>
            <a:chOff x="5671797" y="3069849"/>
            <a:chExt cx="4630671" cy="1525914"/>
          </a:xfrm>
        </p:grpSpPr>
        <p:sp>
          <p:nvSpPr>
            <p:cNvPr id="28" name="Left Brace 27">
              <a:extLst>
                <a:ext uri="{FF2B5EF4-FFF2-40B4-BE49-F238E27FC236}">
                  <a16:creationId xmlns:a16="http://schemas.microsoft.com/office/drawing/2014/main" id="{9C7FB31E-4E25-B64C-9724-0306339E1DC8}"/>
                </a:ext>
              </a:extLst>
            </p:cNvPr>
            <p:cNvSpPr/>
            <p:nvPr/>
          </p:nvSpPr>
          <p:spPr>
            <a:xfrm>
              <a:off x="7342191" y="3777135"/>
              <a:ext cx="344488" cy="8186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6A1BD89B-CAC7-0147-98B9-5E1AFCED1AFA}"/>
                </a:ext>
              </a:extLst>
            </p:cNvPr>
            <p:cNvSpPr/>
            <p:nvPr/>
          </p:nvSpPr>
          <p:spPr>
            <a:xfrm rot="5400000">
              <a:off x="8883595" y="2297744"/>
              <a:ext cx="369331" cy="2468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B4E730E2-8915-434C-8CFF-5929F9A12EBB}"/>
                </a:ext>
              </a:extLst>
            </p:cNvPr>
            <p:cNvSpPr txBox="1"/>
            <p:nvPr/>
          </p:nvSpPr>
          <p:spPr>
            <a:xfrm>
              <a:off x="7999278" y="3069849"/>
              <a:ext cx="2296963" cy="369332"/>
            </a:xfrm>
            <a:prstGeom prst="rect">
              <a:avLst/>
            </a:prstGeom>
            <a:noFill/>
          </p:spPr>
          <p:txBody>
            <a:bodyPr wrap="square" rtlCol="0">
              <a:spAutoFit/>
            </a:bodyPr>
            <a:lstStyle/>
            <a:p>
              <a:pPr algn="ctr"/>
              <a:r>
                <a:rPr lang="en-US" dirty="0"/>
                <a:t>features</a:t>
              </a:r>
            </a:p>
          </p:txBody>
        </p:sp>
        <p:sp>
          <p:nvSpPr>
            <p:cNvPr id="31" name="TextBox 30">
              <a:extLst>
                <a:ext uri="{FF2B5EF4-FFF2-40B4-BE49-F238E27FC236}">
                  <a16:creationId xmlns:a16="http://schemas.microsoft.com/office/drawing/2014/main" id="{D8EDE720-39CC-7C4A-975B-5E1A5C6836A6}"/>
                </a:ext>
              </a:extLst>
            </p:cNvPr>
            <p:cNvSpPr txBox="1"/>
            <p:nvPr/>
          </p:nvSpPr>
          <p:spPr>
            <a:xfrm>
              <a:off x="5671797" y="3988156"/>
              <a:ext cx="2296963" cy="369332"/>
            </a:xfrm>
            <a:prstGeom prst="rect">
              <a:avLst/>
            </a:prstGeom>
            <a:noFill/>
          </p:spPr>
          <p:txBody>
            <a:bodyPr wrap="square" rtlCol="0">
              <a:spAutoFit/>
            </a:bodyPr>
            <a:lstStyle/>
            <a:p>
              <a:pPr algn="ctr"/>
              <a:r>
                <a:rPr lang="en-US" dirty="0"/>
                <a:t>samples</a:t>
              </a:r>
            </a:p>
          </p:txBody>
        </p:sp>
      </p:grpSp>
    </p:spTree>
    <p:extLst>
      <p:ext uri="{BB962C8B-B14F-4D97-AF65-F5344CB8AC3E}">
        <p14:creationId xmlns:p14="http://schemas.microsoft.com/office/powerpoint/2010/main" val="159167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style>
          <a:lnRef idx="3">
            <a:schemeClr val="lt1"/>
          </a:lnRef>
          <a:fillRef idx="1">
            <a:schemeClr val="dk1"/>
          </a:fillRef>
          <a:effectRef idx="1">
            <a:schemeClr val="dk1"/>
          </a:effectRef>
          <a:fontRef idx="minor">
            <a:schemeClr val="lt1"/>
          </a:fontRef>
        </p:style>
        <p:txBody>
          <a:bodyPr/>
          <a:lstStyle/>
          <a:p>
            <a:r>
              <a:rPr lang="en-US" dirty="0"/>
              <a:t>Background – Auto-encoder and sparsity</a:t>
            </a:r>
            <a:endParaRPr lang="en-CA" dirty="0"/>
          </a:p>
        </p:txBody>
      </p:sp>
      <p:sp>
        <p:nvSpPr>
          <p:cNvPr id="3" name="Slide Number Placeholder 2">
            <a:extLst>
              <a:ext uri="{FF2B5EF4-FFF2-40B4-BE49-F238E27FC236}">
                <a16:creationId xmlns:a16="http://schemas.microsoft.com/office/drawing/2014/main" id="{D8AB1D8C-CD97-884E-A844-A773BB7600C5}"/>
              </a:ext>
            </a:extLst>
          </p:cNvPr>
          <p:cNvSpPr>
            <a:spLocks noGrp="1"/>
          </p:cNvSpPr>
          <p:nvPr>
            <p:ph type="sldNum" sz="quarter" idx="11"/>
          </p:nvPr>
        </p:nvSpPr>
        <p:spPr/>
        <p:txBody>
          <a:bodyPr/>
          <a:lstStyle/>
          <a:p>
            <a:fld id="{C8815BE7-33BD-4156-87D0-4F3D74C8931E}" type="slidenum">
              <a:rPr lang="en-CA" smtClean="0"/>
              <a:t>7</a:t>
            </a:fld>
            <a:endParaRPr lang="en-CA"/>
          </a:p>
        </p:txBody>
      </p:sp>
      <p:grpSp>
        <p:nvGrpSpPr>
          <p:cNvPr id="10" name="Group 9">
            <a:extLst>
              <a:ext uri="{FF2B5EF4-FFF2-40B4-BE49-F238E27FC236}">
                <a16:creationId xmlns:a16="http://schemas.microsoft.com/office/drawing/2014/main" id="{07B29871-6999-2E4B-BD6A-A6736B4FFA50}"/>
              </a:ext>
            </a:extLst>
          </p:cNvPr>
          <p:cNvGrpSpPr/>
          <p:nvPr/>
        </p:nvGrpSpPr>
        <p:grpSpPr>
          <a:xfrm>
            <a:off x="-617899" y="7014720"/>
            <a:ext cx="5429119" cy="4295858"/>
            <a:chOff x="333587" y="869903"/>
            <a:chExt cx="5429119" cy="4295858"/>
          </a:xfrm>
        </p:grpSpPr>
        <p:grpSp>
          <p:nvGrpSpPr>
            <p:cNvPr id="7" name="Group 6">
              <a:extLst>
                <a:ext uri="{FF2B5EF4-FFF2-40B4-BE49-F238E27FC236}">
                  <a16:creationId xmlns:a16="http://schemas.microsoft.com/office/drawing/2014/main" id="{E48EEB16-D80C-B943-9618-9F6B6884C3EC}"/>
                </a:ext>
              </a:extLst>
            </p:cNvPr>
            <p:cNvGrpSpPr/>
            <p:nvPr/>
          </p:nvGrpSpPr>
          <p:grpSpPr>
            <a:xfrm>
              <a:off x="333587" y="1272493"/>
              <a:ext cx="2499327" cy="3541764"/>
              <a:chOff x="4407192" y="1248127"/>
              <a:chExt cx="3316970" cy="4560445"/>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C8B7C6-4DC0-F543-9518-F0E2D051D6F5}"/>
                      </a:ext>
                    </a:extLst>
                  </p:cNvPr>
                  <p:cNvSpPr txBox="1"/>
                  <p:nvPr/>
                </p:nvSpPr>
                <p:spPr>
                  <a:xfrm>
                    <a:off x="5025683" y="1248127"/>
                    <a:ext cx="1394140" cy="513868"/>
                  </a:xfrm>
                  <a:prstGeom prst="rect">
                    <a:avLst/>
                  </a:prstGeom>
                  <a:noFill/>
                </p:spPr>
                <p:txBody>
                  <a:bodyPr wrap="none" lIns="0" tIns="0" rIns="0" bIns="0" rtlCol="0">
                    <a:spAutoFit/>
                  </a:bodyPr>
                  <a:lstStyle/>
                  <a:p>
                    <a:r>
                      <a:rPr lang="en-US" sz="1600" dirty="0"/>
                      <a:t>INPUT:</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𝑗</m:t>
                            </m:r>
                          </m:sub>
                        </m:sSub>
                      </m:oMath>
                    </a14:m>
                    <a:endParaRPr lang="en-US" sz="2400" dirty="0"/>
                  </a:p>
                </p:txBody>
              </p:sp>
            </mc:Choice>
            <mc:Fallback xmlns="">
              <p:sp>
                <p:nvSpPr>
                  <p:cNvPr id="11" name="TextBox 10">
                    <a:extLst>
                      <a:ext uri="{FF2B5EF4-FFF2-40B4-BE49-F238E27FC236}">
                        <a16:creationId xmlns:a16="http://schemas.microsoft.com/office/drawing/2014/main" id="{29C8B7C6-4DC0-F543-9518-F0E2D051D6F5}"/>
                      </a:ext>
                    </a:extLst>
                  </p:cNvPr>
                  <p:cNvSpPr txBox="1">
                    <a:spLocks noRot="1" noChangeAspect="1" noMove="1" noResize="1" noEditPoints="1" noAdjustHandles="1" noChangeArrowheads="1" noChangeShapeType="1" noTextEdit="1"/>
                  </p:cNvSpPr>
                  <p:nvPr/>
                </p:nvSpPr>
                <p:spPr>
                  <a:xfrm>
                    <a:off x="5025683" y="1248127"/>
                    <a:ext cx="1394140" cy="513868"/>
                  </a:xfrm>
                  <a:prstGeom prst="rect">
                    <a:avLst/>
                  </a:prstGeom>
                  <a:blipFill>
                    <a:blip r:embed="rId6"/>
                    <a:stretch>
                      <a:fillRect l="-10714" r="-5952"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672EB2-2B58-764F-BF35-45BF7B0D22DC}"/>
                      </a:ext>
                    </a:extLst>
                  </p:cNvPr>
                  <p:cNvSpPr txBox="1"/>
                  <p:nvPr/>
                </p:nvSpPr>
                <p:spPr>
                  <a:xfrm>
                    <a:off x="4810584" y="5466020"/>
                    <a:ext cx="1214926" cy="34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CA" sz="1600" b="0" i="1" smtClean="0">
                                      <a:latin typeface="Cambria Math" panose="02040503050406030204" pitchFamily="18" charset="0"/>
                                    </a:rPr>
                                    <m:t>𝑥</m:t>
                                  </m:r>
                                </m:e>
                              </m:acc>
                            </m:e>
                            <m:sub>
                              <m:r>
                                <a:rPr lang="en-CA" sz="1600" i="1">
                                  <a:latin typeface="Cambria Math" panose="02040503050406030204" pitchFamily="18" charset="0"/>
                                </a:rPr>
                                <m:t>𝑖</m:t>
                              </m:r>
                              <m:r>
                                <a:rPr lang="en-CA" sz="1600" i="1">
                                  <a:latin typeface="Cambria Math" panose="02040503050406030204" pitchFamily="18" charset="0"/>
                                </a:rPr>
                                <m:t>,</m:t>
                              </m:r>
                              <m:r>
                                <a:rPr lang="en-CA" sz="1600" i="1" smtClean="0">
                                  <a:latin typeface="Cambria Math" panose="02040503050406030204" pitchFamily="18" charset="0"/>
                                </a:rPr>
                                <m:t>𝑗</m:t>
                              </m:r>
                            </m:sub>
                          </m:sSub>
                          <m:r>
                            <a:rPr lang="en-CA" sz="1600" b="0" i="1" smtClean="0">
                              <a:latin typeface="Cambria Math" panose="02040503050406030204" pitchFamily="18" charset="0"/>
                              <a:ea typeface="Cambria Math" panose="02040503050406030204" pitchFamily="18" charset="0"/>
                            </a:rPr>
                            <m:t>≈ </m:t>
                          </m:r>
                          <m:sSub>
                            <m:sSubPr>
                              <m:ctrlPr>
                                <a:rPr lang="en-CA" sz="1600" b="0" i="1" smtClean="0">
                                  <a:latin typeface="Cambria Math" panose="02040503050406030204" pitchFamily="18" charset="0"/>
                                  <a:ea typeface="Cambria Math" panose="02040503050406030204" pitchFamily="18" charset="0"/>
                                </a:rPr>
                              </m:ctrlPr>
                            </m:sSubPr>
                            <m:e>
                              <m:r>
                                <a:rPr lang="en-CA" sz="1600" b="0" i="1" smtClean="0">
                                  <a:latin typeface="Cambria Math" panose="02040503050406030204" pitchFamily="18" charset="0"/>
                                  <a:ea typeface="Cambria Math" panose="02040503050406030204" pitchFamily="18" charset="0"/>
                                </a:rPr>
                                <m:t>𝑥</m:t>
                              </m:r>
                            </m:e>
                            <m:sub>
                              <m:r>
                                <a:rPr lang="en-CA" sz="1600" b="0" i="1" smtClean="0">
                                  <a:latin typeface="Cambria Math" panose="02040503050406030204" pitchFamily="18" charset="0"/>
                                  <a:ea typeface="Cambria Math" panose="02040503050406030204" pitchFamily="18" charset="0"/>
                                </a:rPr>
                                <m:t>𝑖</m:t>
                              </m:r>
                              <m:r>
                                <a:rPr lang="en-CA" sz="1600" b="0" i="1" smtClean="0">
                                  <a:latin typeface="Cambria Math" panose="02040503050406030204" pitchFamily="18" charset="0"/>
                                  <a:ea typeface="Cambria Math" panose="02040503050406030204" pitchFamily="18" charset="0"/>
                                </a:rPr>
                                <m:t>, </m:t>
                              </m:r>
                              <m:r>
                                <a:rPr lang="en-CA" sz="1600" b="0" i="1" smtClean="0">
                                  <a:latin typeface="Cambria Math" panose="02040503050406030204" pitchFamily="18" charset="0"/>
                                  <a:ea typeface="Cambria Math" panose="02040503050406030204" pitchFamily="18" charset="0"/>
                                </a:rPr>
                                <m:t>𝑗</m:t>
                              </m:r>
                            </m:sub>
                          </m:sSub>
                        </m:oMath>
                      </m:oMathPara>
                    </a14:m>
                    <a:endParaRPr lang="en-US" sz="2400" dirty="0"/>
                  </a:p>
                </p:txBody>
              </p:sp>
            </mc:Choice>
            <mc:Fallback xmlns="">
              <p:sp>
                <p:nvSpPr>
                  <p:cNvPr id="19" name="TextBox 18">
                    <a:extLst>
                      <a:ext uri="{FF2B5EF4-FFF2-40B4-BE49-F238E27FC236}">
                        <a16:creationId xmlns:a16="http://schemas.microsoft.com/office/drawing/2014/main" id="{4F672EB2-2B58-764F-BF35-45BF7B0D22DC}"/>
                      </a:ext>
                    </a:extLst>
                  </p:cNvPr>
                  <p:cNvSpPr txBox="1">
                    <a:spLocks noRot="1" noChangeAspect="1" noMove="1" noResize="1" noEditPoints="1" noAdjustHandles="1" noChangeArrowheads="1" noChangeShapeType="1" noTextEdit="1"/>
                  </p:cNvSpPr>
                  <p:nvPr/>
                </p:nvSpPr>
                <p:spPr>
                  <a:xfrm>
                    <a:off x="4810584" y="5466020"/>
                    <a:ext cx="1214926" cy="342552"/>
                  </a:xfrm>
                  <a:prstGeom prst="rect">
                    <a:avLst/>
                  </a:prstGeom>
                  <a:blipFill>
                    <a:blip r:embed="rId7"/>
                    <a:stretch>
                      <a:fillRect l="-1370" t="-13636" r="-2740" b="-27273"/>
                    </a:stretch>
                  </a:blipFill>
                </p:spPr>
                <p:txBody>
                  <a:bodyPr/>
                  <a:lstStyle/>
                  <a:p>
                    <a:r>
                      <a:rPr lang="en-US">
                        <a:noFill/>
                      </a:rPr>
                      <a:t> </a:t>
                    </a:r>
                  </a:p>
                </p:txBody>
              </p:sp>
            </mc:Fallback>
          </mc:AlternateContent>
          <p:grpSp>
            <p:nvGrpSpPr>
              <p:cNvPr id="2096" name="Group 2095">
                <a:extLst>
                  <a:ext uri="{FF2B5EF4-FFF2-40B4-BE49-F238E27FC236}">
                    <a16:creationId xmlns:a16="http://schemas.microsoft.com/office/drawing/2014/main" id="{511CA386-1301-664C-A234-95BEAAE95726}"/>
                  </a:ext>
                </a:extLst>
              </p:cNvPr>
              <p:cNvGrpSpPr/>
              <p:nvPr/>
            </p:nvGrpSpPr>
            <p:grpSpPr>
              <a:xfrm>
                <a:off x="4407192" y="1835684"/>
                <a:ext cx="2381870" cy="3186632"/>
                <a:chOff x="6334818" y="1687149"/>
                <a:chExt cx="4198255" cy="3825793"/>
              </a:xfrm>
            </p:grpSpPr>
            <p:sp>
              <p:nvSpPr>
                <p:cNvPr id="16" name="Oval 15">
                  <a:extLst>
                    <a:ext uri="{FF2B5EF4-FFF2-40B4-BE49-F238E27FC236}">
                      <a16:creationId xmlns:a16="http://schemas.microsoft.com/office/drawing/2014/main" id="{DBD4DEE8-94E6-8940-969D-7D22A3F692D2}"/>
                    </a:ext>
                  </a:extLst>
                </p:cNvPr>
                <p:cNvSpPr/>
                <p:nvPr/>
              </p:nvSpPr>
              <p:spPr>
                <a:xfrm>
                  <a:off x="6334818" y="2322712"/>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B3604E-6237-B74A-8C35-3D08902F8009}"/>
                    </a:ext>
                  </a:extLst>
                </p:cNvPr>
                <p:cNvSpPr/>
                <p:nvPr/>
              </p:nvSpPr>
              <p:spPr>
                <a:xfrm>
                  <a:off x="7537593" y="2319173"/>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80982B2-73E4-8C49-B871-7BD9E9F2F8A0}"/>
                    </a:ext>
                  </a:extLst>
                </p:cNvPr>
                <p:cNvSpPr/>
                <p:nvPr/>
              </p:nvSpPr>
              <p:spPr>
                <a:xfrm>
                  <a:off x="8691859" y="2319173"/>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5A00F30-5267-0F44-8E22-992532D5DBF8}"/>
                    </a:ext>
                  </a:extLst>
                </p:cNvPr>
                <p:cNvSpPr/>
                <p:nvPr/>
              </p:nvSpPr>
              <p:spPr>
                <a:xfrm>
                  <a:off x="9907431" y="2319173"/>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44A2F35-3BCB-134F-9AE3-D989A33981BE}"/>
                    </a:ext>
                  </a:extLst>
                </p:cNvPr>
                <p:cNvSpPr/>
                <p:nvPr/>
              </p:nvSpPr>
              <p:spPr>
                <a:xfrm>
                  <a:off x="6915579" y="3316402"/>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3072703-160B-A748-A60D-66D7A1893054}"/>
                    </a:ext>
                  </a:extLst>
                </p:cNvPr>
                <p:cNvSpPr/>
                <p:nvPr/>
              </p:nvSpPr>
              <p:spPr>
                <a:xfrm>
                  <a:off x="6352674" y="4243259"/>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D0B0D5-2EA7-EC44-B3F9-C96F68DF9A51}"/>
                    </a:ext>
                  </a:extLst>
                </p:cNvPr>
                <p:cNvSpPr/>
                <p:nvPr/>
              </p:nvSpPr>
              <p:spPr>
                <a:xfrm>
                  <a:off x="7535552" y="4238014"/>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367437E-AFCF-9F4F-9E0E-20E317439B68}"/>
                    </a:ext>
                  </a:extLst>
                </p:cNvPr>
                <p:cNvSpPr/>
                <p:nvPr/>
              </p:nvSpPr>
              <p:spPr>
                <a:xfrm>
                  <a:off x="8161194" y="3338325"/>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D5C5A88-CE4C-C946-8C71-688C64511B0C}"/>
                    </a:ext>
                  </a:extLst>
                </p:cNvPr>
                <p:cNvSpPr/>
                <p:nvPr/>
              </p:nvSpPr>
              <p:spPr>
                <a:xfrm>
                  <a:off x="9275666" y="3315272"/>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02C260-E0B2-9E40-B7AD-DBE53C9FDC14}"/>
                    </a:ext>
                  </a:extLst>
                </p:cNvPr>
                <p:cNvSpPr/>
                <p:nvPr/>
              </p:nvSpPr>
              <p:spPr>
                <a:xfrm>
                  <a:off x="8718430" y="4247551"/>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E6C012-915B-D146-9731-583003765BF6}"/>
                    </a:ext>
                  </a:extLst>
                </p:cNvPr>
                <p:cNvSpPr/>
                <p:nvPr/>
              </p:nvSpPr>
              <p:spPr>
                <a:xfrm>
                  <a:off x="9901309" y="4221526"/>
                  <a:ext cx="625643" cy="611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E3BF925-C2E1-6A4C-8792-CCA231633816}"/>
                    </a:ext>
                  </a:extLst>
                </p:cNvPr>
                <p:cNvCxnSpPr>
                  <a:endCxn id="16" idx="0"/>
                </p:cNvCxnSpPr>
                <p:nvPr/>
              </p:nvCxnSpPr>
              <p:spPr>
                <a:xfrm>
                  <a:off x="6647639" y="1690688"/>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8F9AB10-9DD3-4F41-9CB9-CCD9B4A1E3B5}"/>
                    </a:ext>
                  </a:extLst>
                </p:cNvPr>
                <p:cNvCxnSpPr>
                  <a:cxnSpLocks/>
                </p:cNvCxnSpPr>
                <p:nvPr/>
              </p:nvCxnSpPr>
              <p:spPr>
                <a:xfrm>
                  <a:off x="7862601" y="1687149"/>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C6E2104-20C2-984F-A365-AB17AAE0BD6E}"/>
                    </a:ext>
                  </a:extLst>
                </p:cNvPr>
                <p:cNvCxnSpPr>
                  <a:cxnSpLocks/>
                </p:cNvCxnSpPr>
                <p:nvPr/>
              </p:nvCxnSpPr>
              <p:spPr>
                <a:xfrm>
                  <a:off x="8982586" y="1687149"/>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A142DD6-E80C-B645-AE47-EBCF7DB1E3EB}"/>
                    </a:ext>
                  </a:extLst>
                </p:cNvPr>
                <p:cNvCxnSpPr>
                  <a:cxnSpLocks/>
                </p:cNvCxnSpPr>
                <p:nvPr/>
              </p:nvCxnSpPr>
              <p:spPr>
                <a:xfrm>
                  <a:off x="10214129" y="1697272"/>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2FB043-FE86-B74C-8897-AE961136B843}"/>
                    </a:ext>
                  </a:extLst>
                </p:cNvPr>
                <p:cNvCxnSpPr>
                  <a:cxnSpLocks/>
                </p:cNvCxnSpPr>
                <p:nvPr/>
              </p:nvCxnSpPr>
              <p:spPr>
                <a:xfrm>
                  <a:off x="10214129" y="4849792"/>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1459FE90-3CD2-5740-8286-FC7A531A06C8}"/>
                    </a:ext>
                  </a:extLst>
                </p:cNvPr>
                <p:cNvCxnSpPr>
                  <a:cxnSpLocks/>
                </p:cNvCxnSpPr>
                <p:nvPr/>
              </p:nvCxnSpPr>
              <p:spPr>
                <a:xfrm>
                  <a:off x="9031251" y="4873781"/>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16CE1B63-442C-B240-82EC-EDCA9BE8A9B2}"/>
                    </a:ext>
                  </a:extLst>
                </p:cNvPr>
                <p:cNvCxnSpPr>
                  <a:cxnSpLocks/>
                </p:cNvCxnSpPr>
                <p:nvPr/>
              </p:nvCxnSpPr>
              <p:spPr>
                <a:xfrm>
                  <a:off x="7862601" y="4859329"/>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F6F50EA4-684A-4A44-AAF2-0D794C506FAE}"/>
                    </a:ext>
                  </a:extLst>
                </p:cNvPr>
                <p:cNvCxnSpPr>
                  <a:cxnSpLocks/>
                </p:cNvCxnSpPr>
                <p:nvPr/>
              </p:nvCxnSpPr>
              <p:spPr>
                <a:xfrm>
                  <a:off x="6665495" y="4880918"/>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FEEAD8D5-69B5-FB49-87E3-933B6FF0060D}"/>
                    </a:ext>
                  </a:extLst>
                </p:cNvPr>
                <p:cNvCxnSpPr>
                  <a:cxnSpLocks/>
                  <a:stCxn id="16" idx="4"/>
                  <a:endCxn id="26" idx="0"/>
                </p:cNvCxnSpPr>
                <p:nvPr/>
              </p:nvCxnSpPr>
              <p:spPr>
                <a:xfrm>
                  <a:off x="6647639" y="2934490"/>
                  <a:ext cx="580761" cy="3819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65D77B5-8488-E947-99D5-E8D603CC0D29}"/>
                    </a:ext>
                  </a:extLst>
                </p:cNvPr>
                <p:cNvCxnSpPr>
                  <a:cxnSpLocks/>
                  <a:stCxn id="16" idx="4"/>
                  <a:endCxn id="29" idx="0"/>
                </p:cNvCxnSpPr>
                <p:nvPr/>
              </p:nvCxnSpPr>
              <p:spPr>
                <a:xfrm>
                  <a:off x="6647639" y="2934490"/>
                  <a:ext cx="1826376" cy="403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089FFD1-E4D4-4C4F-9C72-5BE0CFAADC27}"/>
                    </a:ext>
                  </a:extLst>
                </p:cNvPr>
                <p:cNvCxnSpPr>
                  <a:cxnSpLocks/>
                  <a:stCxn id="16" idx="4"/>
                  <a:endCxn id="30" idx="0"/>
                </p:cNvCxnSpPr>
                <p:nvPr/>
              </p:nvCxnSpPr>
              <p:spPr>
                <a:xfrm>
                  <a:off x="6647639" y="2934490"/>
                  <a:ext cx="2940848" cy="3807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19FA2706-D21B-5247-BC68-2AADD5D7875F}"/>
                    </a:ext>
                  </a:extLst>
                </p:cNvPr>
                <p:cNvCxnSpPr>
                  <a:cxnSpLocks/>
                  <a:stCxn id="26" idx="4"/>
                  <a:endCxn id="27" idx="0"/>
                </p:cNvCxnSpPr>
                <p:nvPr/>
              </p:nvCxnSpPr>
              <p:spPr>
                <a:xfrm flipH="1">
                  <a:off x="6665495" y="3928180"/>
                  <a:ext cx="562905" cy="3150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7171F446-F054-7F4C-9944-202B11B704E0}"/>
                    </a:ext>
                  </a:extLst>
                </p:cNvPr>
                <p:cNvCxnSpPr>
                  <a:cxnSpLocks/>
                  <a:stCxn id="26" idx="4"/>
                  <a:endCxn id="28" idx="0"/>
                </p:cNvCxnSpPr>
                <p:nvPr/>
              </p:nvCxnSpPr>
              <p:spPr>
                <a:xfrm>
                  <a:off x="7228400" y="3928180"/>
                  <a:ext cx="619973" cy="309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5BE66F63-0F0D-D54E-9CD4-3B86DEC905BF}"/>
                    </a:ext>
                  </a:extLst>
                </p:cNvPr>
                <p:cNvCxnSpPr>
                  <a:cxnSpLocks/>
                  <a:stCxn id="26" idx="4"/>
                  <a:endCxn id="32" idx="0"/>
                </p:cNvCxnSpPr>
                <p:nvPr/>
              </p:nvCxnSpPr>
              <p:spPr>
                <a:xfrm>
                  <a:off x="7228400" y="3928180"/>
                  <a:ext cx="2985729" cy="293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65A031BD-C3B9-004F-95AD-5E7677C52906}"/>
                    </a:ext>
                  </a:extLst>
                </p:cNvPr>
                <p:cNvCxnSpPr>
                  <a:cxnSpLocks/>
                  <a:stCxn id="26" idx="4"/>
                  <a:endCxn id="31" idx="0"/>
                </p:cNvCxnSpPr>
                <p:nvPr/>
              </p:nvCxnSpPr>
              <p:spPr>
                <a:xfrm>
                  <a:off x="7228400" y="3928180"/>
                  <a:ext cx="1802851" cy="3193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EDF2B88-8D34-704E-8866-473D51AFF3E4}"/>
                    </a:ext>
                  </a:extLst>
                </p:cNvPr>
                <p:cNvCxnSpPr>
                  <a:cxnSpLocks/>
                  <a:stCxn id="23" idx="4"/>
                  <a:endCxn id="29" idx="0"/>
                </p:cNvCxnSpPr>
                <p:nvPr/>
              </p:nvCxnSpPr>
              <p:spPr>
                <a:xfrm>
                  <a:off x="7850414" y="2930951"/>
                  <a:ext cx="623601" cy="407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19D58181-824A-2B4E-A9B2-FD674F9A501F}"/>
                    </a:ext>
                  </a:extLst>
                </p:cNvPr>
                <p:cNvCxnSpPr>
                  <a:cxnSpLocks/>
                  <a:stCxn id="23" idx="4"/>
                  <a:endCxn id="26" idx="0"/>
                </p:cNvCxnSpPr>
                <p:nvPr/>
              </p:nvCxnSpPr>
              <p:spPr>
                <a:xfrm flipH="1">
                  <a:off x="7228400" y="2930951"/>
                  <a:ext cx="622014" cy="385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9A06D9FE-930B-C74E-9EBB-34FAAD2795D2}"/>
                    </a:ext>
                  </a:extLst>
                </p:cNvPr>
                <p:cNvCxnSpPr>
                  <a:cxnSpLocks/>
                  <a:stCxn id="24" idx="4"/>
                  <a:endCxn id="26" idx="0"/>
                </p:cNvCxnSpPr>
                <p:nvPr/>
              </p:nvCxnSpPr>
              <p:spPr>
                <a:xfrm flipH="1">
                  <a:off x="7228400" y="2930951"/>
                  <a:ext cx="1776280" cy="385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1217FB7-9C11-E747-A688-38EFB28E6A67}"/>
                    </a:ext>
                  </a:extLst>
                </p:cNvPr>
                <p:cNvCxnSpPr>
                  <a:cxnSpLocks/>
                  <a:stCxn id="25" idx="4"/>
                  <a:endCxn id="26" idx="0"/>
                </p:cNvCxnSpPr>
                <p:nvPr/>
              </p:nvCxnSpPr>
              <p:spPr>
                <a:xfrm flipH="1">
                  <a:off x="7228400" y="2930951"/>
                  <a:ext cx="2991852" cy="385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44DD65D8-4F33-8044-9F40-29B1790104BE}"/>
                    </a:ext>
                  </a:extLst>
                </p:cNvPr>
                <p:cNvCxnSpPr>
                  <a:cxnSpLocks/>
                  <a:stCxn id="24" idx="4"/>
                  <a:endCxn id="30" idx="0"/>
                </p:cNvCxnSpPr>
                <p:nvPr/>
              </p:nvCxnSpPr>
              <p:spPr>
                <a:xfrm>
                  <a:off x="9004680" y="2930951"/>
                  <a:ext cx="583807" cy="384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42E274CC-F7FF-1540-9FE1-16A28F3EA0A7}"/>
                    </a:ext>
                  </a:extLst>
                </p:cNvPr>
                <p:cNvCxnSpPr>
                  <a:cxnSpLocks/>
                  <a:stCxn id="24" idx="4"/>
                  <a:endCxn id="29" idx="0"/>
                </p:cNvCxnSpPr>
                <p:nvPr/>
              </p:nvCxnSpPr>
              <p:spPr>
                <a:xfrm flipH="1">
                  <a:off x="8474015" y="2930951"/>
                  <a:ext cx="530665" cy="407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F1FE4E5C-B135-084D-9CC3-97A3323CF9E1}"/>
                    </a:ext>
                  </a:extLst>
                </p:cNvPr>
                <p:cNvCxnSpPr>
                  <a:cxnSpLocks/>
                  <a:stCxn id="25" idx="4"/>
                  <a:endCxn id="30" idx="0"/>
                </p:cNvCxnSpPr>
                <p:nvPr/>
              </p:nvCxnSpPr>
              <p:spPr>
                <a:xfrm flipH="1">
                  <a:off x="9588487" y="2930951"/>
                  <a:ext cx="631765" cy="384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6BB8D95-2885-9347-B1D3-18792917544E}"/>
                    </a:ext>
                  </a:extLst>
                </p:cNvPr>
                <p:cNvCxnSpPr>
                  <a:cxnSpLocks/>
                  <a:stCxn id="25" idx="4"/>
                  <a:endCxn id="29" idx="0"/>
                </p:cNvCxnSpPr>
                <p:nvPr/>
              </p:nvCxnSpPr>
              <p:spPr>
                <a:xfrm flipH="1">
                  <a:off x="8474015" y="2930951"/>
                  <a:ext cx="1746237" cy="407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ABBC09D1-91E3-AC4E-81EE-FE8805F9668D}"/>
                    </a:ext>
                  </a:extLst>
                </p:cNvPr>
                <p:cNvCxnSpPr>
                  <a:cxnSpLocks/>
                  <a:stCxn id="30" idx="4"/>
                  <a:endCxn id="32" idx="0"/>
                </p:cNvCxnSpPr>
                <p:nvPr/>
              </p:nvCxnSpPr>
              <p:spPr>
                <a:xfrm>
                  <a:off x="9588487" y="3927050"/>
                  <a:ext cx="625642" cy="2944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C6CB41D0-535B-EF4B-86FE-6D98066C9B62}"/>
                    </a:ext>
                  </a:extLst>
                </p:cNvPr>
                <p:cNvCxnSpPr>
                  <a:cxnSpLocks/>
                  <a:stCxn id="30" idx="4"/>
                  <a:endCxn id="31" idx="0"/>
                </p:cNvCxnSpPr>
                <p:nvPr/>
              </p:nvCxnSpPr>
              <p:spPr>
                <a:xfrm flipH="1">
                  <a:off x="9031251" y="3927050"/>
                  <a:ext cx="557236" cy="320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306DFAE9-0CFA-FE49-8E8C-C153294C6335}"/>
                    </a:ext>
                  </a:extLst>
                </p:cNvPr>
                <p:cNvCxnSpPr>
                  <a:cxnSpLocks/>
                  <a:stCxn id="30" idx="4"/>
                  <a:endCxn id="28" idx="0"/>
                </p:cNvCxnSpPr>
                <p:nvPr/>
              </p:nvCxnSpPr>
              <p:spPr>
                <a:xfrm flipH="1">
                  <a:off x="7848373" y="3927050"/>
                  <a:ext cx="1740114" cy="310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5570BB5E-500D-DB4C-AEF9-B3FCE765956F}"/>
                    </a:ext>
                  </a:extLst>
                </p:cNvPr>
                <p:cNvCxnSpPr>
                  <a:cxnSpLocks/>
                  <a:stCxn id="30" idx="4"/>
                  <a:endCxn id="27" idx="0"/>
                </p:cNvCxnSpPr>
                <p:nvPr/>
              </p:nvCxnSpPr>
              <p:spPr>
                <a:xfrm flipH="1">
                  <a:off x="6665495" y="3927050"/>
                  <a:ext cx="2922992" cy="316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C475DCCB-FDEA-C044-B06A-26ED7828D938}"/>
                    </a:ext>
                  </a:extLst>
                </p:cNvPr>
                <p:cNvCxnSpPr>
                  <a:cxnSpLocks/>
                  <a:stCxn id="29" idx="4"/>
                  <a:endCxn id="27" idx="0"/>
                </p:cNvCxnSpPr>
                <p:nvPr/>
              </p:nvCxnSpPr>
              <p:spPr>
                <a:xfrm flipH="1">
                  <a:off x="6665495" y="3950103"/>
                  <a:ext cx="1808520" cy="293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B0C095EF-94ED-C740-9BFC-D158A16AA2A3}"/>
                    </a:ext>
                  </a:extLst>
                </p:cNvPr>
                <p:cNvCxnSpPr>
                  <a:cxnSpLocks/>
                  <a:stCxn id="29" idx="4"/>
                  <a:endCxn id="28" idx="0"/>
                </p:cNvCxnSpPr>
                <p:nvPr/>
              </p:nvCxnSpPr>
              <p:spPr>
                <a:xfrm flipH="1">
                  <a:off x="7848373" y="3950103"/>
                  <a:ext cx="625642" cy="287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0CB353FA-983E-3A45-8F72-84840081CDE4}"/>
                    </a:ext>
                  </a:extLst>
                </p:cNvPr>
                <p:cNvCxnSpPr>
                  <a:cxnSpLocks/>
                  <a:stCxn id="29" idx="4"/>
                  <a:endCxn id="31" idx="0"/>
                </p:cNvCxnSpPr>
                <p:nvPr/>
              </p:nvCxnSpPr>
              <p:spPr>
                <a:xfrm>
                  <a:off x="8474015" y="3950103"/>
                  <a:ext cx="557236" cy="297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3D338A6C-9D94-B341-9E2E-1ED633EEB04C}"/>
                    </a:ext>
                  </a:extLst>
                </p:cNvPr>
                <p:cNvCxnSpPr>
                  <a:cxnSpLocks/>
                  <a:stCxn id="29" idx="4"/>
                  <a:endCxn id="32" idx="0"/>
                </p:cNvCxnSpPr>
                <p:nvPr/>
              </p:nvCxnSpPr>
              <p:spPr>
                <a:xfrm>
                  <a:off x="8474015" y="3950103"/>
                  <a:ext cx="1740114" cy="271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24FB5706-ED1D-B045-8DFD-CA15C14945AC}"/>
                    </a:ext>
                  </a:extLst>
                </p:cNvPr>
                <p:cNvCxnSpPr>
                  <a:cxnSpLocks/>
                  <a:stCxn id="23" idx="4"/>
                  <a:endCxn id="30" idx="0"/>
                </p:cNvCxnSpPr>
                <p:nvPr/>
              </p:nvCxnSpPr>
              <p:spPr>
                <a:xfrm>
                  <a:off x="7850414" y="2930951"/>
                  <a:ext cx="1738073" cy="384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 name="TextBox 5">
                <a:extLst>
                  <a:ext uri="{FF2B5EF4-FFF2-40B4-BE49-F238E27FC236}">
                    <a16:creationId xmlns:a16="http://schemas.microsoft.com/office/drawing/2014/main" id="{4E6DAC84-055F-6F46-BA1A-2CC3C525942A}"/>
                  </a:ext>
                </a:extLst>
              </p:cNvPr>
              <p:cNvSpPr txBox="1"/>
              <p:nvPr/>
            </p:nvSpPr>
            <p:spPr>
              <a:xfrm>
                <a:off x="6633670" y="3204178"/>
                <a:ext cx="1090492" cy="523220"/>
              </a:xfrm>
              <a:prstGeom prst="rect">
                <a:avLst/>
              </a:prstGeom>
              <a:noFill/>
            </p:spPr>
            <p:txBody>
              <a:bodyPr wrap="none" rtlCol="0">
                <a:spAutoFit/>
              </a:bodyPr>
              <a:lstStyle/>
              <a:p>
                <a:r>
                  <a:rPr lang="en-US" sz="1400" i="1" dirty="0"/>
                  <a:t>compressed </a:t>
                </a:r>
              </a:p>
              <a:p>
                <a:r>
                  <a:rPr lang="en-US" sz="1400" i="1" dirty="0"/>
                  <a:t>dataspace</a:t>
                </a:r>
              </a:p>
            </p:txBody>
          </p:sp>
        </p:grpSp>
        <p:grpSp>
          <p:nvGrpSpPr>
            <p:cNvPr id="73" name="Group 72">
              <a:extLst>
                <a:ext uri="{FF2B5EF4-FFF2-40B4-BE49-F238E27FC236}">
                  <a16:creationId xmlns:a16="http://schemas.microsoft.com/office/drawing/2014/main" id="{85150BF3-CA7F-1E44-9CA0-5740BE7F4293}"/>
                </a:ext>
              </a:extLst>
            </p:cNvPr>
            <p:cNvGrpSpPr/>
            <p:nvPr/>
          </p:nvGrpSpPr>
          <p:grpSpPr>
            <a:xfrm>
              <a:off x="2872212" y="1728805"/>
              <a:ext cx="2890494" cy="3436956"/>
              <a:chOff x="4407192" y="1835684"/>
              <a:chExt cx="3836107" cy="4425493"/>
            </a:xfrm>
          </p:grpSpPr>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A5B3111-645A-2E45-ACA2-C7E384B11DFB}"/>
                      </a:ext>
                    </a:extLst>
                  </p:cNvPr>
                  <p:cNvSpPr txBox="1"/>
                  <p:nvPr/>
                </p:nvSpPr>
                <p:spPr>
                  <a:xfrm>
                    <a:off x="5130414" y="5528023"/>
                    <a:ext cx="1214925" cy="34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CA" sz="1600" b="0" i="1" smtClean="0">
                                      <a:latin typeface="Cambria Math" panose="02040503050406030204" pitchFamily="18" charset="0"/>
                                    </a:rPr>
                                    <m:t>𝑥</m:t>
                                  </m:r>
                                </m:e>
                              </m:acc>
                            </m:e>
                            <m:sub>
                              <m:r>
                                <a:rPr lang="en-CA" sz="1600" i="1">
                                  <a:latin typeface="Cambria Math" panose="02040503050406030204" pitchFamily="18" charset="0"/>
                                </a:rPr>
                                <m:t>𝑖</m:t>
                              </m:r>
                              <m:r>
                                <a:rPr lang="en-CA" sz="1600" i="1">
                                  <a:latin typeface="Cambria Math" panose="02040503050406030204" pitchFamily="18" charset="0"/>
                                </a:rPr>
                                <m:t>,</m:t>
                              </m:r>
                              <m:r>
                                <a:rPr lang="en-CA" sz="1600" i="1" smtClean="0">
                                  <a:latin typeface="Cambria Math" panose="02040503050406030204" pitchFamily="18" charset="0"/>
                                </a:rPr>
                                <m:t>𝑗</m:t>
                              </m:r>
                            </m:sub>
                          </m:sSub>
                          <m:r>
                            <a:rPr lang="en-CA" sz="1600" b="0" i="1" smtClean="0">
                              <a:latin typeface="Cambria Math" panose="02040503050406030204" pitchFamily="18" charset="0"/>
                              <a:ea typeface="Cambria Math" panose="02040503050406030204" pitchFamily="18" charset="0"/>
                            </a:rPr>
                            <m:t>≈ </m:t>
                          </m:r>
                          <m:sSub>
                            <m:sSubPr>
                              <m:ctrlPr>
                                <a:rPr lang="en-CA" sz="1600" b="0" i="1" smtClean="0">
                                  <a:latin typeface="Cambria Math" panose="02040503050406030204" pitchFamily="18" charset="0"/>
                                  <a:ea typeface="Cambria Math" panose="02040503050406030204" pitchFamily="18" charset="0"/>
                                </a:rPr>
                              </m:ctrlPr>
                            </m:sSubPr>
                            <m:e>
                              <m:r>
                                <a:rPr lang="en-CA" sz="1600" b="0" i="1" smtClean="0">
                                  <a:latin typeface="Cambria Math" panose="02040503050406030204" pitchFamily="18" charset="0"/>
                                  <a:ea typeface="Cambria Math" panose="02040503050406030204" pitchFamily="18" charset="0"/>
                                </a:rPr>
                                <m:t>𝑥</m:t>
                              </m:r>
                            </m:e>
                            <m:sub>
                              <m:r>
                                <a:rPr lang="en-CA" sz="1600" b="0" i="1" smtClean="0">
                                  <a:latin typeface="Cambria Math" panose="02040503050406030204" pitchFamily="18" charset="0"/>
                                  <a:ea typeface="Cambria Math" panose="02040503050406030204" pitchFamily="18" charset="0"/>
                                </a:rPr>
                                <m:t>𝑖</m:t>
                              </m:r>
                              <m:r>
                                <a:rPr lang="en-CA" sz="1600" b="0" i="1" smtClean="0">
                                  <a:latin typeface="Cambria Math" panose="02040503050406030204" pitchFamily="18" charset="0"/>
                                  <a:ea typeface="Cambria Math" panose="02040503050406030204" pitchFamily="18" charset="0"/>
                                </a:rPr>
                                <m:t>, </m:t>
                              </m:r>
                              <m:r>
                                <a:rPr lang="en-CA" sz="1600" b="0" i="1" smtClean="0">
                                  <a:latin typeface="Cambria Math" panose="02040503050406030204" pitchFamily="18" charset="0"/>
                                  <a:ea typeface="Cambria Math" panose="02040503050406030204" pitchFamily="18" charset="0"/>
                                </a:rPr>
                                <m:t>𝑗</m:t>
                              </m:r>
                            </m:sub>
                          </m:sSub>
                        </m:oMath>
                      </m:oMathPara>
                    </a14:m>
                    <a:endParaRPr lang="en-US" sz="2400" dirty="0"/>
                  </a:p>
                </p:txBody>
              </p:sp>
            </mc:Choice>
            <mc:Fallback xmlns="">
              <p:sp>
                <p:nvSpPr>
                  <p:cNvPr id="75" name="TextBox 74">
                    <a:extLst>
                      <a:ext uri="{FF2B5EF4-FFF2-40B4-BE49-F238E27FC236}">
                        <a16:creationId xmlns:a16="http://schemas.microsoft.com/office/drawing/2014/main" id="{0A5B3111-645A-2E45-ACA2-C7E384B11DFB}"/>
                      </a:ext>
                    </a:extLst>
                  </p:cNvPr>
                  <p:cNvSpPr txBox="1">
                    <a:spLocks noRot="1" noChangeAspect="1" noMove="1" noResize="1" noEditPoints="1" noAdjustHandles="1" noChangeArrowheads="1" noChangeShapeType="1" noTextEdit="1"/>
                  </p:cNvSpPr>
                  <p:nvPr/>
                </p:nvSpPr>
                <p:spPr>
                  <a:xfrm>
                    <a:off x="5130414" y="5528023"/>
                    <a:ext cx="1214925" cy="342552"/>
                  </a:xfrm>
                  <a:prstGeom prst="rect">
                    <a:avLst/>
                  </a:prstGeom>
                  <a:blipFill>
                    <a:blip r:embed="rId8"/>
                    <a:stretch>
                      <a:fillRect l="-2740" t="-13636" r="-2740" b="-22727"/>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2DA7E0A8-BB91-9245-9282-7630B9DA9F5C}"/>
                  </a:ext>
                </a:extLst>
              </p:cNvPr>
              <p:cNvGrpSpPr/>
              <p:nvPr/>
            </p:nvGrpSpPr>
            <p:grpSpPr>
              <a:xfrm>
                <a:off x="4407192" y="1835684"/>
                <a:ext cx="2381870" cy="3186632"/>
                <a:chOff x="6334818" y="1687149"/>
                <a:chExt cx="4198255" cy="3825793"/>
              </a:xfrm>
            </p:grpSpPr>
            <p:sp>
              <p:nvSpPr>
                <p:cNvPr id="80" name="Oval 79">
                  <a:extLst>
                    <a:ext uri="{FF2B5EF4-FFF2-40B4-BE49-F238E27FC236}">
                      <a16:creationId xmlns:a16="http://schemas.microsoft.com/office/drawing/2014/main" id="{41370750-DBDD-D949-9615-2BB113E0D198}"/>
                    </a:ext>
                  </a:extLst>
                </p:cNvPr>
                <p:cNvSpPr/>
                <p:nvPr/>
              </p:nvSpPr>
              <p:spPr>
                <a:xfrm>
                  <a:off x="6334818" y="2322712"/>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5D6ACA0-A319-D748-8065-423A5F8C196B}"/>
                    </a:ext>
                  </a:extLst>
                </p:cNvPr>
                <p:cNvSpPr/>
                <p:nvPr/>
              </p:nvSpPr>
              <p:spPr>
                <a:xfrm>
                  <a:off x="7537593" y="2319173"/>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7F8CB58-9E7F-A14F-B3BD-97CD04DDECF5}"/>
                    </a:ext>
                  </a:extLst>
                </p:cNvPr>
                <p:cNvSpPr/>
                <p:nvPr/>
              </p:nvSpPr>
              <p:spPr>
                <a:xfrm>
                  <a:off x="8691859" y="2319173"/>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9A80DF2-FDBD-3940-B657-D843C3A797AA}"/>
                    </a:ext>
                  </a:extLst>
                </p:cNvPr>
                <p:cNvSpPr/>
                <p:nvPr/>
              </p:nvSpPr>
              <p:spPr>
                <a:xfrm>
                  <a:off x="9907431" y="2319173"/>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95120F9-0519-884B-8FD2-726D683C1F4B}"/>
                    </a:ext>
                  </a:extLst>
                </p:cNvPr>
                <p:cNvSpPr/>
                <p:nvPr/>
              </p:nvSpPr>
              <p:spPr>
                <a:xfrm>
                  <a:off x="6352674" y="4243259"/>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49F9407-40A7-564A-B85B-6CDE7529F4BB}"/>
                    </a:ext>
                  </a:extLst>
                </p:cNvPr>
                <p:cNvSpPr/>
                <p:nvPr/>
              </p:nvSpPr>
              <p:spPr>
                <a:xfrm>
                  <a:off x="7535552" y="4238014"/>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B642D41-7ECA-FC4D-8435-FCD15C87FEBB}"/>
                    </a:ext>
                  </a:extLst>
                </p:cNvPr>
                <p:cNvSpPr/>
                <p:nvPr/>
              </p:nvSpPr>
              <p:spPr>
                <a:xfrm>
                  <a:off x="9275666" y="3315272"/>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120D971-6A2F-954C-AB7E-6A1DDD3C2F9A}"/>
                    </a:ext>
                  </a:extLst>
                </p:cNvPr>
                <p:cNvSpPr/>
                <p:nvPr/>
              </p:nvSpPr>
              <p:spPr>
                <a:xfrm>
                  <a:off x="8718430" y="4247551"/>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5103DDB-6BA4-134D-9E5B-9B9A1A1BD4C5}"/>
                    </a:ext>
                  </a:extLst>
                </p:cNvPr>
                <p:cNvSpPr/>
                <p:nvPr/>
              </p:nvSpPr>
              <p:spPr>
                <a:xfrm>
                  <a:off x="9901309" y="4221526"/>
                  <a:ext cx="625643" cy="611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DF9C397C-2375-B64C-A4E7-93CB29620A4D}"/>
                    </a:ext>
                  </a:extLst>
                </p:cNvPr>
                <p:cNvCxnSpPr>
                  <a:endCxn id="80" idx="0"/>
                </p:cNvCxnSpPr>
                <p:nvPr/>
              </p:nvCxnSpPr>
              <p:spPr>
                <a:xfrm>
                  <a:off x="6647639" y="1690688"/>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BF2CD525-34B7-CD48-9119-A27902934CF8}"/>
                    </a:ext>
                  </a:extLst>
                </p:cNvPr>
                <p:cNvCxnSpPr>
                  <a:cxnSpLocks/>
                </p:cNvCxnSpPr>
                <p:nvPr/>
              </p:nvCxnSpPr>
              <p:spPr>
                <a:xfrm>
                  <a:off x="7862601" y="1687149"/>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7276906A-5C52-5047-ACBE-0B5B2CBD8EA5}"/>
                    </a:ext>
                  </a:extLst>
                </p:cNvPr>
                <p:cNvCxnSpPr>
                  <a:cxnSpLocks/>
                </p:cNvCxnSpPr>
                <p:nvPr/>
              </p:nvCxnSpPr>
              <p:spPr>
                <a:xfrm>
                  <a:off x="8982586" y="1687149"/>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23200B02-F0E7-3D46-9F62-000F6DD1581B}"/>
                    </a:ext>
                  </a:extLst>
                </p:cNvPr>
                <p:cNvCxnSpPr>
                  <a:cxnSpLocks/>
                </p:cNvCxnSpPr>
                <p:nvPr/>
              </p:nvCxnSpPr>
              <p:spPr>
                <a:xfrm>
                  <a:off x="10214129" y="1697272"/>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DB0FF9AF-F732-384D-B9AE-DC5BADEF6728}"/>
                    </a:ext>
                  </a:extLst>
                </p:cNvPr>
                <p:cNvCxnSpPr>
                  <a:cxnSpLocks/>
                </p:cNvCxnSpPr>
                <p:nvPr/>
              </p:nvCxnSpPr>
              <p:spPr>
                <a:xfrm>
                  <a:off x="10214129" y="4849792"/>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DE049BD4-B773-874A-AD66-1ADB74FFF0D7}"/>
                    </a:ext>
                  </a:extLst>
                </p:cNvPr>
                <p:cNvCxnSpPr>
                  <a:cxnSpLocks/>
                </p:cNvCxnSpPr>
                <p:nvPr/>
              </p:nvCxnSpPr>
              <p:spPr>
                <a:xfrm>
                  <a:off x="9031251" y="4873781"/>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2CB79009-EBE6-A042-AC07-E2A3BA84B938}"/>
                    </a:ext>
                  </a:extLst>
                </p:cNvPr>
                <p:cNvCxnSpPr>
                  <a:cxnSpLocks/>
                </p:cNvCxnSpPr>
                <p:nvPr/>
              </p:nvCxnSpPr>
              <p:spPr>
                <a:xfrm>
                  <a:off x="7862601" y="4859329"/>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C04B59E7-48AC-1F49-BC59-1ED65FC1E43F}"/>
                    </a:ext>
                  </a:extLst>
                </p:cNvPr>
                <p:cNvCxnSpPr>
                  <a:cxnSpLocks/>
                </p:cNvCxnSpPr>
                <p:nvPr/>
              </p:nvCxnSpPr>
              <p:spPr>
                <a:xfrm>
                  <a:off x="6665495" y="4880918"/>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FEDCDA94-56FB-B746-9F43-8BA38C2DF0E1}"/>
                    </a:ext>
                  </a:extLst>
                </p:cNvPr>
                <p:cNvCxnSpPr>
                  <a:cxnSpLocks/>
                  <a:stCxn id="80" idx="4"/>
                  <a:endCxn id="92" idx="0"/>
                </p:cNvCxnSpPr>
                <p:nvPr/>
              </p:nvCxnSpPr>
              <p:spPr>
                <a:xfrm>
                  <a:off x="6647639" y="2934490"/>
                  <a:ext cx="2940848" cy="3807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744158F0-EB0B-C944-86C8-00A7E2CA9B04}"/>
                    </a:ext>
                  </a:extLst>
                </p:cNvPr>
                <p:cNvCxnSpPr>
                  <a:cxnSpLocks/>
                  <a:stCxn id="83" idx="4"/>
                  <a:endCxn id="92" idx="0"/>
                </p:cNvCxnSpPr>
                <p:nvPr/>
              </p:nvCxnSpPr>
              <p:spPr>
                <a:xfrm>
                  <a:off x="9004680" y="2930951"/>
                  <a:ext cx="583807" cy="384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B2A618E8-9D03-E44E-9ED5-C2FFE8D92D87}"/>
                    </a:ext>
                  </a:extLst>
                </p:cNvPr>
                <p:cNvCxnSpPr>
                  <a:cxnSpLocks/>
                  <a:stCxn id="84" idx="4"/>
                  <a:endCxn id="92" idx="0"/>
                </p:cNvCxnSpPr>
                <p:nvPr/>
              </p:nvCxnSpPr>
              <p:spPr>
                <a:xfrm flipH="1">
                  <a:off x="9588487" y="2930951"/>
                  <a:ext cx="631765" cy="384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77184728-F318-304D-9A8B-1373BC5226F3}"/>
                    </a:ext>
                  </a:extLst>
                </p:cNvPr>
                <p:cNvCxnSpPr>
                  <a:cxnSpLocks/>
                  <a:stCxn id="92" idx="4"/>
                  <a:endCxn id="95" idx="0"/>
                </p:cNvCxnSpPr>
                <p:nvPr/>
              </p:nvCxnSpPr>
              <p:spPr>
                <a:xfrm>
                  <a:off x="9588487" y="3927050"/>
                  <a:ext cx="625642" cy="2944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77061824-C4C0-7845-B0EF-B13D3265D7AA}"/>
                    </a:ext>
                  </a:extLst>
                </p:cNvPr>
                <p:cNvCxnSpPr>
                  <a:cxnSpLocks/>
                  <a:stCxn id="92" idx="4"/>
                  <a:endCxn id="93" idx="0"/>
                </p:cNvCxnSpPr>
                <p:nvPr/>
              </p:nvCxnSpPr>
              <p:spPr>
                <a:xfrm flipH="1">
                  <a:off x="9031251" y="3927050"/>
                  <a:ext cx="557236" cy="320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3AC2928A-F4C4-3347-B19B-F7525C621FB0}"/>
                    </a:ext>
                  </a:extLst>
                </p:cNvPr>
                <p:cNvCxnSpPr>
                  <a:cxnSpLocks/>
                  <a:stCxn id="92" idx="4"/>
                  <a:endCxn id="89" idx="0"/>
                </p:cNvCxnSpPr>
                <p:nvPr/>
              </p:nvCxnSpPr>
              <p:spPr>
                <a:xfrm flipH="1">
                  <a:off x="7848373" y="3927050"/>
                  <a:ext cx="1740114" cy="310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DC4BBBFC-9A3D-0748-98F5-1BD6B072511E}"/>
                    </a:ext>
                  </a:extLst>
                </p:cNvPr>
                <p:cNvCxnSpPr>
                  <a:cxnSpLocks/>
                  <a:stCxn id="92" idx="4"/>
                  <a:endCxn id="87" idx="0"/>
                </p:cNvCxnSpPr>
                <p:nvPr/>
              </p:nvCxnSpPr>
              <p:spPr>
                <a:xfrm flipH="1">
                  <a:off x="6665495" y="3927050"/>
                  <a:ext cx="2922992" cy="316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220F5FC0-EAAD-9C42-86D8-703FD95B9566}"/>
                    </a:ext>
                  </a:extLst>
                </p:cNvPr>
                <p:cNvCxnSpPr>
                  <a:cxnSpLocks/>
                  <a:stCxn id="81" idx="4"/>
                  <a:endCxn id="92" idx="0"/>
                </p:cNvCxnSpPr>
                <p:nvPr/>
              </p:nvCxnSpPr>
              <p:spPr>
                <a:xfrm>
                  <a:off x="7850414" y="2930951"/>
                  <a:ext cx="1738073" cy="384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8" name="TextBox 77">
                <a:extLst>
                  <a:ext uri="{FF2B5EF4-FFF2-40B4-BE49-F238E27FC236}">
                    <a16:creationId xmlns:a16="http://schemas.microsoft.com/office/drawing/2014/main" id="{29C1204C-0199-894F-A668-2343E483E75D}"/>
                  </a:ext>
                </a:extLst>
              </p:cNvPr>
              <p:cNvSpPr txBox="1"/>
              <p:nvPr/>
            </p:nvSpPr>
            <p:spPr>
              <a:xfrm>
                <a:off x="6561329" y="5310059"/>
                <a:ext cx="1681970" cy="951118"/>
              </a:xfrm>
              <a:prstGeom prst="rect">
                <a:avLst/>
              </a:prstGeom>
              <a:noFill/>
            </p:spPr>
            <p:txBody>
              <a:bodyPr wrap="square" rtlCol="0">
                <a:spAutoFit/>
              </a:bodyPr>
              <a:lstStyle/>
              <a:p>
                <a:r>
                  <a:rPr lang="en-US" sz="1400" i="1" dirty="0"/>
                  <a:t>*Less model capacity, but</a:t>
                </a:r>
              </a:p>
              <a:p>
                <a:r>
                  <a:rPr lang="en-US" sz="1400" i="1" dirty="0"/>
                  <a:t>same accuracy </a:t>
                </a:r>
              </a:p>
            </p:txBody>
          </p:sp>
        </p:grpSp>
        <p:sp>
          <p:nvSpPr>
            <p:cNvPr id="9" name="Rectangle 8">
              <a:extLst>
                <a:ext uri="{FF2B5EF4-FFF2-40B4-BE49-F238E27FC236}">
                  <a16:creationId xmlns:a16="http://schemas.microsoft.com/office/drawing/2014/main" id="{ECA91D93-AB18-EF4E-84D8-311FC4154D10}"/>
                </a:ext>
              </a:extLst>
            </p:cNvPr>
            <p:cNvSpPr/>
            <p:nvPr/>
          </p:nvSpPr>
          <p:spPr>
            <a:xfrm>
              <a:off x="641665" y="4263049"/>
              <a:ext cx="929485" cy="338554"/>
            </a:xfrm>
            <a:prstGeom prst="rect">
              <a:avLst/>
            </a:prstGeom>
          </p:spPr>
          <p:txBody>
            <a:bodyPr wrap="none">
              <a:spAutoFit/>
            </a:bodyPr>
            <a:lstStyle/>
            <a:p>
              <a:r>
                <a:rPr lang="en-US" sz="1600" dirty="0"/>
                <a:t>OUTPUT:</a:t>
              </a:r>
            </a:p>
          </p:txBody>
        </p:sp>
        <p:sp>
          <p:nvSpPr>
            <p:cNvPr id="134" name="Rectangle 133">
              <a:extLst>
                <a:ext uri="{FF2B5EF4-FFF2-40B4-BE49-F238E27FC236}">
                  <a16:creationId xmlns:a16="http://schemas.microsoft.com/office/drawing/2014/main" id="{485593DD-5DA7-B94B-A8F7-F4A833F19559}"/>
                </a:ext>
              </a:extLst>
            </p:cNvPr>
            <p:cNvSpPr/>
            <p:nvPr/>
          </p:nvSpPr>
          <p:spPr>
            <a:xfrm>
              <a:off x="3410135" y="4257821"/>
              <a:ext cx="929485" cy="338554"/>
            </a:xfrm>
            <a:prstGeom prst="rect">
              <a:avLst/>
            </a:prstGeom>
          </p:spPr>
          <p:txBody>
            <a:bodyPr wrap="none">
              <a:spAutoFit/>
            </a:bodyPr>
            <a:lstStyle/>
            <a:p>
              <a:r>
                <a:rPr lang="en-US" sz="1600" dirty="0"/>
                <a:t>OUTPUT:</a:t>
              </a:r>
            </a:p>
          </p:txBody>
        </p:sp>
        <p:sp>
          <p:nvSpPr>
            <p:cNvPr id="135" name="Rectangle 134">
              <a:extLst>
                <a:ext uri="{FF2B5EF4-FFF2-40B4-BE49-F238E27FC236}">
                  <a16:creationId xmlns:a16="http://schemas.microsoft.com/office/drawing/2014/main" id="{7D4FE715-2D78-3A4A-B583-6A89615AB8DD}"/>
                </a:ext>
              </a:extLst>
            </p:cNvPr>
            <p:cNvSpPr/>
            <p:nvPr/>
          </p:nvSpPr>
          <p:spPr>
            <a:xfrm>
              <a:off x="345490" y="869903"/>
              <a:ext cx="1964192" cy="338554"/>
            </a:xfrm>
            <a:prstGeom prst="rect">
              <a:avLst/>
            </a:prstGeom>
          </p:spPr>
          <p:txBody>
            <a:bodyPr wrap="none">
              <a:spAutoFit/>
            </a:bodyPr>
            <a:lstStyle/>
            <a:p>
              <a:r>
                <a:rPr lang="en-US" sz="1600" b="1" i="1" dirty="0"/>
                <a:t>Dense auto-encoder:</a:t>
              </a:r>
            </a:p>
          </p:txBody>
        </p:sp>
        <p:sp>
          <p:nvSpPr>
            <p:cNvPr id="136" name="Rectangle 135">
              <a:extLst>
                <a:ext uri="{FF2B5EF4-FFF2-40B4-BE49-F238E27FC236}">
                  <a16:creationId xmlns:a16="http://schemas.microsoft.com/office/drawing/2014/main" id="{EFCCA821-846C-984F-AFE2-5EAEE0D9C7AB}"/>
                </a:ext>
              </a:extLst>
            </p:cNvPr>
            <p:cNvSpPr/>
            <p:nvPr/>
          </p:nvSpPr>
          <p:spPr>
            <a:xfrm>
              <a:off x="2892341" y="879645"/>
              <a:ext cx="2099357" cy="338554"/>
            </a:xfrm>
            <a:prstGeom prst="rect">
              <a:avLst/>
            </a:prstGeom>
          </p:spPr>
          <p:txBody>
            <a:bodyPr wrap="none">
              <a:spAutoFit/>
            </a:bodyPr>
            <a:lstStyle/>
            <a:p>
              <a:r>
                <a:rPr lang="en-US" sz="1600" b="1" i="1" dirty="0"/>
                <a:t>Sparse auto-encoder*:</a:t>
              </a:r>
            </a:p>
          </p:txBody>
        </p:sp>
      </p:grpSp>
      <p:graphicFrame>
        <p:nvGraphicFramePr>
          <p:cNvPr id="12" name="Table 11">
            <a:extLst>
              <a:ext uri="{FF2B5EF4-FFF2-40B4-BE49-F238E27FC236}">
                <a16:creationId xmlns:a16="http://schemas.microsoft.com/office/drawing/2014/main" id="{09D616FE-04CF-0747-BEE6-7245BAA97303}"/>
              </a:ext>
            </a:extLst>
          </p:cNvPr>
          <p:cNvGraphicFramePr>
            <a:graphicFrameLocks noGrp="1"/>
          </p:cNvGraphicFramePr>
          <p:nvPr>
            <p:extLst>
              <p:ext uri="{D42A27DB-BD31-4B8C-83A1-F6EECF244321}">
                <p14:modId xmlns:p14="http://schemas.microsoft.com/office/powerpoint/2010/main" val="1071714560"/>
              </p:ext>
            </p:extLst>
          </p:nvPr>
        </p:nvGraphicFramePr>
        <p:xfrm>
          <a:off x="6141423" y="1983031"/>
          <a:ext cx="1027204" cy="1371600"/>
        </p:xfrm>
        <a:graphic>
          <a:graphicData uri="http://schemas.openxmlformats.org/drawingml/2006/table">
            <a:tbl>
              <a:tblPr firstRow="1" bandRow="1">
                <a:tableStyleId>{8A107856-5554-42FB-B03E-39F5DBC370BA}</a:tableStyleId>
              </a:tblPr>
              <a:tblGrid>
                <a:gridCol w="256801">
                  <a:extLst>
                    <a:ext uri="{9D8B030D-6E8A-4147-A177-3AD203B41FA5}">
                      <a16:colId xmlns:a16="http://schemas.microsoft.com/office/drawing/2014/main" val="2518761488"/>
                    </a:ext>
                  </a:extLst>
                </a:gridCol>
                <a:gridCol w="256801">
                  <a:extLst>
                    <a:ext uri="{9D8B030D-6E8A-4147-A177-3AD203B41FA5}">
                      <a16:colId xmlns:a16="http://schemas.microsoft.com/office/drawing/2014/main" val="2821266689"/>
                    </a:ext>
                  </a:extLst>
                </a:gridCol>
                <a:gridCol w="256801">
                  <a:extLst>
                    <a:ext uri="{9D8B030D-6E8A-4147-A177-3AD203B41FA5}">
                      <a16:colId xmlns:a16="http://schemas.microsoft.com/office/drawing/2014/main" val="1321857613"/>
                    </a:ext>
                  </a:extLst>
                </a:gridCol>
                <a:gridCol w="256801">
                  <a:extLst>
                    <a:ext uri="{9D8B030D-6E8A-4147-A177-3AD203B41FA5}">
                      <a16:colId xmlns:a16="http://schemas.microsoft.com/office/drawing/2014/main" val="871579788"/>
                    </a:ext>
                  </a:extLst>
                </a:gridCol>
              </a:tblGrid>
              <a:tr h="354441">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690193025"/>
                  </a:ext>
                </a:extLst>
              </a:tr>
              <a:tr h="35444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51787684"/>
                  </a:ext>
                </a:extLst>
              </a:tr>
              <a:tr h="35444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783421"/>
                  </a:ext>
                </a:extLst>
              </a:tr>
            </a:tbl>
          </a:graphicData>
        </a:graphic>
      </p:graphicFrame>
      <p:graphicFrame>
        <p:nvGraphicFramePr>
          <p:cNvPr id="138" name="Table 137">
            <a:extLst>
              <a:ext uri="{FF2B5EF4-FFF2-40B4-BE49-F238E27FC236}">
                <a16:creationId xmlns:a16="http://schemas.microsoft.com/office/drawing/2014/main" id="{875F3DC1-F9AB-2B44-B41E-41F677F03F44}"/>
              </a:ext>
            </a:extLst>
          </p:cNvPr>
          <p:cNvGraphicFramePr>
            <a:graphicFrameLocks noGrp="1"/>
          </p:cNvGraphicFramePr>
          <p:nvPr>
            <p:extLst>
              <p:ext uri="{D42A27DB-BD31-4B8C-83A1-F6EECF244321}">
                <p14:modId xmlns:p14="http://schemas.microsoft.com/office/powerpoint/2010/main" val="3963459926"/>
              </p:ext>
            </p:extLst>
          </p:nvPr>
        </p:nvGraphicFramePr>
        <p:xfrm>
          <a:off x="6244560" y="3543497"/>
          <a:ext cx="818924" cy="1371600"/>
        </p:xfrm>
        <a:graphic>
          <a:graphicData uri="http://schemas.openxmlformats.org/drawingml/2006/table">
            <a:tbl>
              <a:tblPr firstRow="1" bandRow="1">
                <a:tableStyleId>{8A107856-5554-42FB-B03E-39F5DBC370BA}</a:tableStyleId>
              </a:tblPr>
              <a:tblGrid>
                <a:gridCol w="256801">
                  <a:extLst>
                    <a:ext uri="{9D8B030D-6E8A-4147-A177-3AD203B41FA5}">
                      <a16:colId xmlns:a16="http://schemas.microsoft.com/office/drawing/2014/main" val="2518761488"/>
                    </a:ext>
                  </a:extLst>
                </a:gridCol>
                <a:gridCol w="256801">
                  <a:extLst>
                    <a:ext uri="{9D8B030D-6E8A-4147-A177-3AD203B41FA5}">
                      <a16:colId xmlns:a16="http://schemas.microsoft.com/office/drawing/2014/main" val="2821266689"/>
                    </a:ext>
                  </a:extLst>
                </a:gridCol>
                <a:gridCol w="305322">
                  <a:extLst>
                    <a:ext uri="{9D8B030D-6E8A-4147-A177-3AD203B41FA5}">
                      <a16:colId xmlns:a16="http://schemas.microsoft.com/office/drawing/2014/main" val="1321857613"/>
                    </a:ext>
                  </a:extLst>
                </a:gridCol>
              </a:tblGrid>
              <a:tr h="354441">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90193025"/>
                  </a:ext>
                </a:extLst>
              </a:tr>
              <a:tr h="354441">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51787684"/>
                  </a:ext>
                </a:extLst>
              </a:tr>
              <a:tr h="354441">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783421"/>
                  </a:ext>
                </a:extLst>
              </a:tr>
            </a:tbl>
          </a:graphicData>
        </a:graphic>
      </p:graphicFrame>
      <p:graphicFrame>
        <p:nvGraphicFramePr>
          <p:cNvPr id="139" name="Table 138">
            <a:extLst>
              <a:ext uri="{FF2B5EF4-FFF2-40B4-BE49-F238E27FC236}">
                <a16:creationId xmlns:a16="http://schemas.microsoft.com/office/drawing/2014/main" id="{6E731996-016D-A44B-A13F-5BEAA1B9E9A6}"/>
              </a:ext>
            </a:extLst>
          </p:cNvPr>
          <p:cNvGraphicFramePr>
            <a:graphicFrameLocks noGrp="1"/>
          </p:cNvGraphicFramePr>
          <p:nvPr>
            <p:extLst>
              <p:ext uri="{D42A27DB-BD31-4B8C-83A1-F6EECF244321}">
                <p14:modId xmlns:p14="http://schemas.microsoft.com/office/powerpoint/2010/main" val="2534881031"/>
              </p:ext>
            </p:extLst>
          </p:nvPr>
        </p:nvGraphicFramePr>
        <p:xfrm>
          <a:off x="6140420" y="5108897"/>
          <a:ext cx="1027204" cy="1371600"/>
        </p:xfrm>
        <a:graphic>
          <a:graphicData uri="http://schemas.openxmlformats.org/drawingml/2006/table">
            <a:tbl>
              <a:tblPr firstRow="1" bandRow="1">
                <a:tableStyleId>{8A107856-5554-42FB-B03E-39F5DBC370BA}</a:tableStyleId>
              </a:tblPr>
              <a:tblGrid>
                <a:gridCol w="256801">
                  <a:extLst>
                    <a:ext uri="{9D8B030D-6E8A-4147-A177-3AD203B41FA5}">
                      <a16:colId xmlns:a16="http://schemas.microsoft.com/office/drawing/2014/main" val="2518761488"/>
                    </a:ext>
                  </a:extLst>
                </a:gridCol>
                <a:gridCol w="256801">
                  <a:extLst>
                    <a:ext uri="{9D8B030D-6E8A-4147-A177-3AD203B41FA5}">
                      <a16:colId xmlns:a16="http://schemas.microsoft.com/office/drawing/2014/main" val="2821266689"/>
                    </a:ext>
                  </a:extLst>
                </a:gridCol>
                <a:gridCol w="256801">
                  <a:extLst>
                    <a:ext uri="{9D8B030D-6E8A-4147-A177-3AD203B41FA5}">
                      <a16:colId xmlns:a16="http://schemas.microsoft.com/office/drawing/2014/main" val="1321857613"/>
                    </a:ext>
                  </a:extLst>
                </a:gridCol>
                <a:gridCol w="256801">
                  <a:extLst>
                    <a:ext uri="{9D8B030D-6E8A-4147-A177-3AD203B41FA5}">
                      <a16:colId xmlns:a16="http://schemas.microsoft.com/office/drawing/2014/main" val="871579788"/>
                    </a:ext>
                  </a:extLst>
                </a:gridCol>
              </a:tblGrid>
              <a:tr h="3048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90193025"/>
                  </a:ext>
                </a:extLst>
              </a:tr>
              <a:tr h="3048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51787684"/>
                  </a:ext>
                </a:extLst>
              </a:tr>
              <a:tr h="30480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53783421"/>
                  </a:ext>
                </a:extLst>
              </a:tr>
            </a:tbl>
          </a:graphicData>
        </a:graphic>
      </p:graphicFrame>
      <p:grpSp>
        <p:nvGrpSpPr>
          <p:cNvPr id="44" name="Group 43">
            <a:extLst>
              <a:ext uri="{FF2B5EF4-FFF2-40B4-BE49-F238E27FC236}">
                <a16:creationId xmlns:a16="http://schemas.microsoft.com/office/drawing/2014/main" id="{CD528967-EDD1-C54E-92F6-291321ECADF5}"/>
              </a:ext>
            </a:extLst>
          </p:cNvPr>
          <p:cNvGrpSpPr/>
          <p:nvPr/>
        </p:nvGrpSpPr>
        <p:grpSpPr>
          <a:xfrm>
            <a:off x="5868528" y="1419983"/>
            <a:ext cx="6143006" cy="4936368"/>
            <a:chOff x="5912704" y="1560392"/>
            <a:chExt cx="5665905" cy="4936368"/>
          </a:xfrm>
          <a:noFill/>
        </p:grpSpPr>
        <p:grpSp>
          <p:nvGrpSpPr>
            <p:cNvPr id="22" name="Group 21">
              <a:extLst>
                <a:ext uri="{FF2B5EF4-FFF2-40B4-BE49-F238E27FC236}">
                  <a16:creationId xmlns:a16="http://schemas.microsoft.com/office/drawing/2014/main" id="{C45BEEED-1567-FA47-A9EA-CD150BAFF7E4}"/>
                </a:ext>
              </a:extLst>
            </p:cNvPr>
            <p:cNvGrpSpPr/>
            <p:nvPr/>
          </p:nvGrpSpPr>
          <p:grpSpPr>
            <a:xfrm>
              <a:off x="6166680" y="2681798"/>
              <a:ext cx="5411929" cy="3814962"/>
              <a:chOff x="6166680" y="2681798"/>
              <a:chExt cx="5411929" cy="3814962"/>
            </a:xfrm>
            <a:grpFill/>
          </p:grpSpPr>
          <p:sp>
            <p:nvSpPr>
              <p:cNvPr id="4" name="TextBox 3">
                <a:extLst>
                  <a:ext uri="{FF2B5EF4-FFF2-40B4-BE49-F238E27FC236}">
                    <a16:creationId xmlns:a16="http://schemas.microsoft.com/office/drawing/2014/main" id="{C3221ADE-C996-1548-AAA1-05795813FF73}"/>
                  </a:ext>
                </a:extLst>
              </p:cNvPr>
              <p:cNvSpPr txBox="1"/>
              <p:nvPr/>
            </p:nvSpPr>
            <p:spPr>
              <a:xfrm>
                <a:off x="7521347" y="4188436"/>
                <a:ext cx="4057262" cy="2308324"/>
              </a:xfrm>
              <a:prstGeom prst="rect">
                <a:avLst/>
              </a:prstGeom>
              <a:grpFill/>
            </p:spPr>
            <p:txBody>
              <a:bodyPr wrap="square" rtlCol="0">
                <a:spAutoFit/>
              </a:bodyPr>
              <a:lstStyle/>
              <a:p>
                <a:pPr marL="285750" indent="-285750">
                  <a:buFont typeface="Arial" panose="020B0604020202020204" pitchFamily="34" charset="0"/>
                  <a:buChar char="•"/>
                </a:pPr>
                <a:r>
                  <a:rPr lang="en-US" dirty="0"/>
                  <a:t>An auto-encoder recreates the input dataset (model output = input)</a:t>
                </a:r>
              </a:p>
              <a:p>
                <a:pPr marL="285750" indent="-285750">
                  <a:buFont typeface="Arial" panose="020B0604020202020204" pitchFamily="34" charset="0"/>
                  <a:buChar char="•"/>
                </a:pPr>
                <a:r>
                  <a:rPr lang="en-US" dirty="0"/>
                  <a:t>It can create a compressed version of dataset constructed from the original dataset</a:t>
                </a:r>
              </a:p>
              <a:p>
                <a:pPr marL="285750" indent="-285750">
                  <a:buFont typeface="Arial" panose="020B0604020202020204" pitchFamily="34" charset="0"/>
                  <a:buChar char="•"/>
                </a:pPr>
                <a:r>
                  <a:rPr lang="en-US" dirty="0"/>
                  <a:t>The compressed dataset will have the same number of </a:t>
                </a:r>
                <a:r>
                  <a:rPr lang="en-US" dirty="0" err="1"/>
                  <a:t>datapoints</a:t>
                </a:r>
                <a:r>
                  <a:rPr lang="en-US" dirty="0"/>
                  <a:t> but less variables/features</a:t>
                </a:r>
              </a:p>
            </p:txBody>
          </p:sp>
          <p:cxnSp>
            <p:nvCxnSpPr>
              <p:cNvPr id="15" name="Straight Arrow Connector 14">
                <a:extLst>
                  <a:ext uri="{FF2B5EF4-FFF2-40B4-BE49-F238E27FC236}">
                    <a16:creationId xmlns:a16="http://schemas.microsoft.com/office/drawing/2014/main" id="{8A8ABAEC-BA75-2140-A593-0B3CB0002541}"/>
                  </a:ext>
                </a:extLst>
              </p:cNvPr>
              <p:cNvCxnSpPr>
                <a:cxnSpLocks/>
              </p:cNvCxnSpPr>
              <p:nvPr/>
            </p:nvCxnSpPr>
            <p:spPr>
              <a:xfrm flipH="1">
                <a:off x="6653809" y="3501212"/>
                <a:ext cx="925" cy="188866"/>
              </a:xfrm>
              <a:prstGeom prst="straightConnector1">
                <a:avLst/>
              </a:prstGeom>
              <a:grpFill/>
              <a:ln w="38100">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0C8E7F25-E8B5-7345-A73A-42D602B96CDE}"/>
                  </a:ext>
                </a:extLst>
              </p:cNvPr>
              <p:cNvCxnSpPr>
                <a:cxnSpLocks/>
              </p:cNvCxnSpPr>
              <p:nvPr/>
            </p:nvCxnSpPr>
            <p:spPr>
              <a:xfrm>
                <a:off x="6672778" y="5068854"/>
                <a:ext cx="0" cy="193800"/>
              </a:xfrm>
              <a:prstGeom prst="straightConnector1">
                <a:avLst/>
              </a:prstGeom>
              <a:grpFill/>
              <a:ln w="38100">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5755E39E-1142-A947-A324-E01CF5BFBEC1}"/>
                  </a:ext>
                </a:extLst>
              </p:cNvPr>
              <p:cNvSpPr txBox="1"/>
              <p:nvPr/>
            </p:nvSpPr>
            <p:spPr>
              <a:xfrm rot="19277073">
                <a:off x="6166680" y="4166508"/>
                <a:ext cx="976109" cy="523220"/>
              </a:xfrm>
              <a:prstGeom prst="rect">
                <a:avLst/>
              </a:prstGeom>
              <a:grpFill/>
            </p:spPr>
            <p:txBody>
              <a:bodyPr wrap="none" rtlCol="0">
                <a:spAutoFit/>
              </a:bodyPr>
              <a:lstStyle/>
              <a:p>
                <a:pPr algn="ctr"/>
                <a:r>
                  <a:rPr lang="en-US" sz="1400" b="1" i="1" dirty="0"/>
                  <a:t>latent</a:t>
                </a:r>
              </a:p>
              <a:p>
                <a:r>
                  <a:rPr lang="en-US" sz="1400" b="1" i="1" dirty="0"/>
                  <a:t>dataspace</a:t>
                </a:r>
              </a:p>
            </p:txBody>
          </p:sp>
          <p:sp>
            <p:nvSpPr>
              <p:cNvPr id="143" name="TextBox 142">
                <a:extLst>
                  <a:ext uri="{FF2B5EF4-FFF2-40B4-BE49-F238E27FC236}">
                    <a16:creationId xmlns:a16="http://schemas.microsoft.com/office/drawing/2014/main" id="{B92C3B17-8891-0F4D-A60D-C83584759574}"/>
                  </a:ext>
                </a:extLst>
              </p:cNvPr>
              <p:cNvSpPr txBox="1"/>
              <p:nvPr/>
            </p:nvSpPr>
            <p:spPr>
              <a:xfrm rot="19277073">
                <a:off x="6295317" y="5803152"/>
                <a:ext cx="688009" cy="307777"/>
              </a:xfrm>
              <a:prstGeom prst="rect">
                <a:avLst/>
              </a:prstGeom>
              <a:grpFill/>
            </p:spPr>
            <p:txBody>
              <a:bodyPr wrap="none" rtlCol="0">
                <a:spAutoFit/>
              </a:bodyPr>
              <a:lstStyle/>
              <a:p>
                <a:r>
                  <a:rPr lang="en-US" sz="1400" b="1" i="1" dirty="0"/>
                  <a:t>output</a:t>
                </a:r>
              </a:p>
            </p:txBody>
          </p:sp>
          <p:sp>
            <p:nvSpPr>
              <p:cNvPr id="144" name="TextBox 143">
                <a:extLst>
                  <a:ext uri="{FF2B5EF4-FFF2-40B4-BE49-F238E27FC236}">
                    <a16:creationId xmlns:a16="http://schemas.microsoft.com/office/drawing/2014/main" id="{344CD450-7937-7F4A-9D60-B7AF13E8CC9E}"/>
                  </a:ext>
                </a:extLst>
              </p:cNvPr>
              <p:cNvSpPr txBox="1"/>
              <p:nvPr/>
            </p:nvSpPr>
            <p:spPr>
              <a:xfrm rot="19277073">
                <a:off x="6321836" y="2681798"/>
                <a:ext cx="575799" cy="307777"/>
              </a:xfrm>
              <a:prstGeom prst="rect">
                <a:avLst/>
              </a:prstGeom>
              <a:grpFill/>
            </p:spPr>
            <p:txBody>
              <a:bodyPr wrap="none" rtlCol="0">
                <a:spAutoFit/>
              </a:bodyPr>
              <a:lstStyle/>
              <a:p>
                <a:r>
                  <a:rPr lang="en-US" sz="1400" b="1" i="1" dirty="0"/>
                  <a:t>input</a:t>
                </a:r>
              </a:p>
            </p:txBody>
          </p:sp>
        </p:grpSp>
        <p:sp>
          <p:nvSpPr>
            <p:cNvPr id="145" name="Rectangle 144">
              <a:extLst>
                <a:ext uri="{FF2B5EF4-FFF2-40B4-BE49-F238E27FC236}">
                  <a16:creationId xmlns:a16="http://schemas.microsoft.com/office/drawing/2014/main" id="{554C7894-6D55-EB48-908E-E28E6D473E58}"/>
                </a:ext>
              </a:extLst>
            </p:cNvPr>
            <p:cNvSpPr/>
            <p:nvPr/>
          </p:nvSpPr>
          <p:spPr>
            <a:xfrm>
              <a:off x="5912704" y="1560392"/>
              <a:ext cx="1484061" cy="584775"/>
            </a:xfrm>
            <a:prstGeom prst="rect">
              <a:avLst/>
            </a:prstGeom>
            <a:grpFill/>
          </p:spPr>
          <p:txBody>
            <a:bodyPr wrap="none">
              <a:spAutoFit/>
            </a:bodyPr>
            <a:lstStyle/>
            <a:p>
              <a:r>
                <a:rPr lang="en-US" sz="1600" b="1" i="1" dirty="0"/>
                <a:t>Dataset within </a:t>
              </a:r>
            </a:p>
            <a:p>
              <a:pPr algn="ctr"/>
              <a:r>
                <a:rPr lang="en-US" sz="1600" b="1" i="1" dirty="0"/>
                <a:t>auto-encoder:</a:t>
              </a:r>
            </a:p>
          </p:txBody>
        </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AED0E3AE-D9C5-6F4D-BA80-3B9F6BB383DA}"/>
                  </a:ext>
                </a:extLst>
              </p:cNvPr>
              <p:cNvSpPr txBox="1"/>
              <p:nvPr/>
            </p:nvSpPr>
            <p:spPr>
              <a:xfrm>
                <a:off x="2454714" y="7343345"/>
                <a:ext cx="1050480" cy="399084"/>
              </a:xfrm>
              <a:prstGeom prst="rect">
                <a:avLst/>
              </a:prstGeom>
              <a:noFill/>
            </p:spPr>
            <p:txBody>
              <a:bodyPr wrap="none" lIns="0" tIns="0" rIns="0" bIns="0" rtlCol="0">
                <a:spAutoFit/>
              </a:bodyPr>
              <a:lstStyle/>
              <a:p>
                <a:r>
                  <a:rPr lang="en-US" sz="1600" dirty="0"/>
                  <a:t>INPUT:</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𝑗</m:t>
                        </m:r>
                      </m:sub>
                    </m:sSub>
                  </m:oMath>
                </a14:m>
                <a:endParaRPr lang="en-US" sz="2400" dirty="0"/>
              </a:p>
            </p:txBody>
          </p:sp>
        </mc:Choice>
        <mc:Fallback xmlns="">
          <p:sp>
            <p:nvSpPr>
              <p:cNvPr id="146" name="TextBox 145">
                <a:extLst>
                  <a:ext uri="{FF2B5EF4-FFF2-40B4-BE49-F238E27FC236}">
                    <a16:creationId xmlns="" xmlns:a16="http://schemas.microsoft.com/office/drawing/2014/main" xmlns:a14="http://schemas.microsoft.com/office/drawing/2010/main" id="{AED0E3AE-D9C5-6F4D-BA80-3B9F6BB383DA}"/>
                  </a:ext>
                </a:extLst>
              </p:cNvPr>
              <p:cNvSpPr txBox="1">
                <a:spLocks noRot="1" noChangeAspect="1" noMove="1" noResize="1" noEditPoints="1" noAdjustHandles="1" noChangeArrowheads="1" noChangeShapeType="1" noTextEdit="1"/>
              </p:cNvSpPr>
              <p:nvPr/>
            </p:nvSpPr>
            <p:spPr>
              <a:xfrm>
                <a:off x="2454714" y="7343345"/>
                <a:ext cx="1050480" cy="399084"/>
              </a:xfrm>
              <a:prstGeom prst="rect">
                <a:avLst/>
              </a:prstGeom>
              <a:blipFill rotWithShape="0">
                <a:blip r:embed="rId9"/>
                <a:stretch>
                  <a:fillRect l="-12209" r="-16279" b="-24615"/>
                </a:stretch>
              </a:blipFill>
            </p:spPr>
            <p:txBody>
              <a:bodyPr/>
              <a:lstStyle/>
              <a:p>
                <a:r>
                  <a:rPr lang="en-CA">
                    <a:noFill/>
                  </a:rPr>
                  <a:t> </a:t>
                </a:r>
              </a:p>
            </p:txBody>
          </p:sp>
        </mc:Fallback>
      </mc:AlternateContent>
      <p:pic>
        <p:nvPicPr>
          <p:cNvPr id="108" name="Picture 107">
            <a:extLst>
              <a:ext uri="{FF2B5EF4-FFF2-40B4-BE49-F238E27FC236}">
                <a16:creationId xmlns:a16="http://schemas.microsoft.com/office/drawing/2014/main" id="{27DC18D5-F25A-BB4C-B3DA-9A24822969AC}"/>
              </a:ext>
            </a:extLst>
          </p:cNvPr>
          <p:cNvPicPr>
            <a:picLocks noChangeAspect="1"/>
          </p:cNvPicPr>
          <p:nvPr/>
        </p:nvPicPr>
        <p:blipFill>
          <a:blip r:embed="rId10"/>
          <a:stretch>
            <a:fillRect/>
          </a:stretch>
        </p:blipFill>
        <p:spPr>
          <a:xfrm>
            <a:off x="7620582" y="1688092"/>
            <a:ext cx="2973836" cy="2107670"/>
          </a:xfrm>
          <a:prstGeom prst="rect">
            <a:avLst/>
          </a:prstGeom>
        </p:spPr>
      </p:pic>
      <p:grpSp>
        <p:nvGrpSpPr>
          <p:cNvPr id="68" name="Group 67"/>
          <p:cNvGrpSpPr/>
          <p:nvPr/>
        </p:nvGrpSpPr>
        <p:grpSpPr>
          <a:xfrm>
            <a:off x="408959" y="1611803"/>
            <a:ext cx="5123635" cy="4649348"/>
            <a:chOff x="408959" y="1611803"/>
            <a:chExt cx="5123635" cy="4649348"/>
          </a:xfrm>
        </p:grpSpPr>
        <p:pic>
          <p:nvPicPr>
            <p:cNvPr id="53" name="Picture 52"/>
            <p:cNvPicPr>
              <a:picLocks noChangeAspect="1"/>
            </p:cNvPicPr>
            <p:nvPr/>
          </p:nvPicPr>
          <p:blipFill rotWithShape="1">
            <a:blip r:embed="rId11"/>
            <a:srcRect l="2431" t="13887" r="87090" b="80288"/>
            <a:stretch/>
          </p:blipFill>
          <p:spPr>
            <a:xfrm>
              <a:off x="3283040" y="1611803"/>
              <a:ext cx="1000125" cy="228600"/>
            </a:xfrm>
            <a:prstGeom prst="rect">
              <a:avLst/>
            </a:prstGeom>
          </p:spPr>
        </p:pic>
        <p:pic>
          <p:nvPicPr>
            <p:cNvPr id="124" name="Picture 123"/>
            <p:cNvPicPr>
              <a:picLocks noChangeAspect="1"/>
            </p:cNvPicPr>
            <p:nvPr/>
          </p:nvPicPr>
          <p:blipFill rotWithShape="1">
            <a:blip r:embed="rId11"/>
            <a:srcRect l="2431" t="7335" r="87010" b="85672"/>
            <a:stretch/>
          </p:blipFill>
          <p:spPr>
            <a:xfrm>
              <a:off x="1385213" y="1611803"/>
              <a:ext cx="1007767" cy="274428"/>
            </a:xfrm>
            <a:prstGeom prst="rect">
              <a:avLst/>
            </a:prstGeom>
          </p:spPr>
        </p:pic>
        <p:grpSp>
          <p:nvGrpSpPr>
            <p:cNvPr id="67" name="Group 66"/>
            <p:cNvGrpSpPr/>
            <p:nvPr/>
          </p:nvGrpSpPr>
          <p:grpSpPr>
            <a:xfrm>
              <a:off x="448472" y="5123726"/>
              <a:ext cx="5084122" cy="1137425"/>
              <a:chOff x="524509" y="5534308"/>
              <a:chExt cx="5084122" cy="1137425"/>
            </a:xfrm>
          </p:grpSpPr>
          <p:pic>
            <p:nvPicPr>
              <p:cNvPr id="129" name="Picture 128"/>
              <p:cNvPicPr>
                <a:picLocks noChangeAspect="1"/>
              </p:cNvPicPr>
              <p:nvPr/>
            </p:nvPicPr>
            <p:blipFill rotWithShape="1">
              <a:blip r:embed="rId11"/>
              <a:srcRect l="2431" t="19643" r="70423" b="68637"/>
              <a:stretch/>
            </p:blipFill>
            <p:spPr>
              <a:xfrm>
                <a:off x="2037566" y="5828820"/>
                <a:ext cx="2590800" cy="459917"/>
              </a:xfrm>
              <a:prstGeom prst="rect">
                <a:avLst/>
              </a:prstGeom>
            </p:spPr>
          </p:pic>
          <p:pic>
            <p:nvPicPr>
              <p:cNvPr id="130" name="Picture 129"/>
              <p:cNvPicPr>
                <a:picLocks noChangeAspect="1"/>
              </p:cNvPicPr>
              <p:nvPr/>
            </p:nvPicPr>
            <p:blipFill rotWithShape="1">
              <a:blip r:embed="rId11"/>
              <a:srcRect l="48027" t="31554" b="61470"/>
              <a:stretch/>
            </p:blipFill>
            <p:spPr>
              <a:xfrm>
                <a:off x="648240" y="5534308"/>
                <a:ext cx="4960391" cy="273764"/>
              </a:xfrm>
              <a:prstGeom prst="rect">
                <a:avLst/>
              </a:prstGeom>
            </p:spPr>
          </p:pic>
          <mc:AlternateContent xmlns:mc="http://schemas.openxmlformats.org/markup-compatibility/2006">
            <mc:Choice xmlns:a14="http://schemas.microsoft.com/office/drawing/2010/main" Requires="a14">
              <p:sp>
                <p:nvSpPr>
                  <p:cNvPr id="58" name="TextBox 57"/>
                  <p:cNvSpPr txBox="1"/>
                  <p:nvPr/>
                </p:nvSpPr>
                <p:spPr>
                  <a:xfrm>
                    <a:off x="524509" y="6240846"/>
                    <a:ext cx="493204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𝑖𝑓</m:t>
                          </m:r>
                          <m:r>
                            <a:rPr lang="en-US" sz="1400" b="0" i="1" smtClean="0">
                              <a:latin typeface="Cambria Math" panose="02040503050406030204" pitchFamily="18" charset="0"/>
                            </a:rPr>
                            <m:t> </m:t>
                          </m:r>
                          <m:r>
                            <a:rPr lang="en-US" sz="1400" b="0" i="1" smtClean="0">
                              <a:latin typeface="Cambria Math" panose="02040503050406030204" pitchFamily="18" charset="0"/>
                            </a:rPr>
                            <m:t>𝑑</m:t>
                          </m:r>
                          <m:r>
                            <a:rPr lang="en-US" sz="1400" b="0" i="1" smtClean="0">
                              <a:latin typeface="Cambria Math" panose="02040503050406030204" pitchFamily="18" charset="0"/>
                            </a:rPr>
                            <m:t>&gt;</m:t>
                          </m:r>
                          <m:r>
                            <a:rPr lang="en-US" sz="1400" b="0" i="1" smtClean="0">
                              <a:latin typeface="Cambria Math" panose="02040503050406030204" pitchFamily="18" charset="0"/>
                            </a:rPr>
                            <m:t>𝑝</m:t>
                          </m:r>
                          <m:r>
                            <a:rPr lang="en-US" sz="1400" b="0" i="1" smtClean="0">
                              <a:latin typeface="Cambria Math" panose="02040503050406030204" pitchFamily="18" charset="0"/>
                            </a:rPr>
                            <m:t>, _</m:t>
                          </m:r>
                          <m:r>
                            <a:rPr lang="en-US" sz="1400" b="0" i="1" smtClean="0">
                              <a:latin typeface="Cambria Math" panose="02040503050406030204" pitchFamily="18" charset="0"/>
                              <a:ea typeface="Cambria Math" panose="02040503050406030204" pitchFamily="18" charset="0"/>
                            </a:rPr>
                            <m:t>𝜙</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𝑤𝑖𝑙𝑙</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𝑏𝑒</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𝑎</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𝑐𝑜𝑚𝑝𝑟𝑒𝑠𝑠𝑒𝑑</m:t>
                          </m:r>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𝑟𝑒𝑝𝑟𝑒𝑠𝑒𝑛𝑡𝑎𝑡𝑖𝑜𝑛</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𝑜𝑓</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𝑖𝑛𝑝𝑢𝑡</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𝑥</m:t>
                          </m:r>
                        </m:oMath>
                      </m:oMathPara>
                    </a14:m>
                    <a:endParaRPr lang="en-US" sz="1400" b="0" dirty="0"/>
                  </a:p>
                </p:txBody>
              </p:sp>
            </mc:Choice>
            <mc:Fallback>
              <p:sp>
                <p:nvSpPr>
                  <p:cNvPr id="58" name="TextBox 57"/>
                  <p:cNvSpPr txBox="1">
                    <a:spLocks noRot="1" noChangeAspect="1" noMove="1" noResize="1" noEditPoints="1" noAdjustHandles="1" noChangeArrowheads="1" noChangeShapeType="1" noTextEdit="1"/>
                  </p:cNvSpPr>
                  <p:nvPr/>
                </p:nvSpPr>
                <p:spPr>
                  <a:xfrm>
                    <a:off x="524509" y="6240846"/>
                    <a:ext cx="4932048" cy="430887"/>
                  </a:xfrm>
                  <a:prstGeom prst="rect">
                    <a:avLst/>
                  </a:prstGeom>
                  <a:blipFill>
                    <a:blip r:embed="rId12"/>
                    <a:stretch>
                      <a:fillRect t="-2857" b="-17143"/>
                    </a:stretch>
                  </a:blipFill>
                </p:spPr>
                <p:txBody>
                  <a:bodyPr/>
                  <a:lstStyle/>
                  <a:p>
                    <a:r>
                      <a:rPr lang="en-US">
                        <a:noFill/>
                      </a:rPr>
                      <a:t> </a:t>
                    </a:r>
                  </a:p>
                </p:txBody>
              </p:sp>
            </mc:Fallback>
          </mc:AlternateContent>
          <p:pic>
            <p:nvPicPr>
              <p:cNvPr id="131" name="Picture 130"/>
              <p:cNvPicPr>
                <a:picLocks noChangeAspect="1"/>
              </p:cNvPicPr>
              <p:nvPr/>
            </p:nvPicPr>
            <p:blipFill rotWithShape="1">
              <a:blip r:embed="rId11"/>
              <a:srcRect l="78086" t="-12" r="14429" b="94430"/>
              <a:stretch/>
            </p:blipFill>
            <p:spPr>
              <a:xfrm>
                <a:off x="1422270" y="5895516"/>
                <a:ext cx="714375" cy="219075"/>
              </a:xfrm>
              <a:prstGeom prst="rect">
                <a:avLst/>
              </a:prstGeom>
            </p:spPr>
          </p:pic>
        </p:grpSp>
        <p:pic>
          <p:nvPicPr>
            <p:cNvPr id="61" name="Picture 60"/>
            <p:cNvPicPr>
              <a:picLocks noChangeAspect="1"/>
            </p:cNvPicPr>
            <p:nvPr/>
          </p:nvPicPr>
          <p:blipFill rotWithShape="1">
            <a:blip r:embed="rId13">
              <a:extLst>
                <a:ext uri="{28A0092B-C50C-407E-A947-70E740481C1C}">
                  <a14:useLocalDpi xmlns:a14="http://schemas.microsoft.com/office/drawing/2010/main" val="0"/>
                </a:ext>
              </a:extLst>
            </a:blip>
            <a:srcRect t="6520" b="6468"/>
            <a:stretch/>
          </p:blipFill>
          <p:spPr>
            <a:xfrm>
              <a:off x="408959" y="1933470"/>
              <a:ext cx="4862493" cy="3162300"/>
            </a:xfrm>
            <a:prstGeom prst="rect">
              <a:avLst/>
            </a:prstGeom>
          </p:spPr>
        </p:pic>
      </p:grpSp>
      <p:sp>
        <p:nvSpPr>
          <p:cNvPr id="137" name="TextBox 136">
            <a:extLst>
              <a:ext uri="{FF2B5EF4-FFF2-40B4-BE49-F238E27FC236}">
                <a16:creationId xmlns:a16="http://schemas.microsoft.com/office/drawing/2014/main" id="{29C1204C-0199-894F-A668-2343E483E75D}"/>
              </a:ext>
            </a:extLst>
          </p:cNvPr>
          <p:cNvSpPr txBox="1"/>
          <p:nvPr/>
        </p:nvSpPr>
        <p:spPr>
          <a:xfrm>
            <a:off x="10413952" y="3057098"/>
            <a:ext cx="1597582" cy="738664"/>
          </a:xfrm>
          <a:prstGeom prst="rect">
            <a:avLst/>
          </a:prstGeom>
          <a:noFill/>
        </p:spPr>
        <p:txBody>
          <a:bodyPr wrap="square" rtlCol="0">
            <a:spAutoFit/>
          </a:bodyPr>
          <a:lstStyle/>
          <a:p>
            <a:r>
              <a:rPr lang="en-US" sz="1400" i="1" dirty="0"/>
              <a:t>*Less model capacity, but</a:t>
            </a:r>
          </a:p>
          <a:p>
            <a:r>
              <a:rPr lang="en-US" sz="1400" i="1" dirty="0"/>
              <a:t>same accuracy </a:t>
            </a:r>
          </a:p>
        </p:txBody>
      </p:sp>
    </p:spTree>
    <p:extLst>
      <p:ext uri="{BB962C8B-B14F-4D97-AF65-F5344CB8AC3E}">
        <p14:creationId xmlns:p14="http://schemas.microsoft.com/office/powerpoint/2010/main" val="82467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style>
          <a:lnRef idx="3">
            <a:schemeClr val="lt1"/>
          </a:lnRef>
          <a:fillRef idx="1">
            <a:schemeClr val="dk1"/>
          </a:fillRef>
          <a:effectRef idx="1">
            <a:schemeClr val="dk1"/>
          </a:effectRef>
          <a:fontRef idx="minor">
            <a:schemeClr val="lt1"/>
          </a:fontRef>
        </p:style>
        <p:txBody>
          <a:bodyPr/>
          <a:lstStyle/>
          <a:p>
            <a:r>
              <a:rPr lang="en-US" dirty="0"/>
              <a:t>Background – Auto-encoder and sparsity</a:t>
            </a:r>
            <a:endParaRPr lang="en-CA" dirty="0"/>
          </a:p>
        </p:txBody>
      </p:sp>
      <p:sp>
        <p:nvSpPr>
          <p:cNvPr id="3" name="Slide Number Placeholder 2">
            <a:extLst>
              <a:ext uri="{FF2B5EF4-FFF2-40B4-BE49-F238E27FC236}">
                <a16:creationId xmlns:a16="http://schemas.microsoft.com/office/drawing/2014/main" id="{D8AB1D8C-CD97-884E-A844-A773BB7600C5}"/>
              </a:ext>
            </a:extLst>
          </p:cNvPr>
          <p:cNvSpPr>
            <a:spLocks noGrp="1"/>
          </p:cNvSpPr>
          <p:nvPr>
            <p:ph type="sldNum" sz="quarter" idx="11"/>
          </p:nvPr>
        </p:nvSpPr>
        <p:spPr>
          <a:xfrm>
            <a:off x="11582400" y="6356351"/>
            <a:ext cx="609600" cy="365125"/>
          </a:xfrm>
        </p:spPr>
        <p:txBody>
          <a:bodyPr/>
          <a:lstStyle/>
          <a:p>
            <a:fld id="{C8815BE7-33BD-4156-87D0-4F3D74C8931E}" type="slidenum">
              <a:rPr lang="en-CA" smtClean="0"/>
              <a:t>8</a:t>
            </a:fld>
            <a:endParaRPr lang="en-CA"/>
          </a:p>
        </p:txBody>
      </p:sp>
      <p:grpSp>
        <p:nvGrpSpPr>
          <p:cNvPr id="8" name="Group 7">
            <a:extLst>
              <a:ext uri="{FF2B5EF4-FFF2-40B4-BE49-F238E27FC236}">
                <a16:creationId xmlns:a16="http://schemas.microsoft.com/office/drawing/2014/main" id="{188F2CD7-3FE3-FD49-83ED-F797E3725ECF}"/>
              </a:ext>
            </a:extLst>
          </p:cNvPr>
          <p:cNvGrpSpPr/>
          <p:nvPr/>
        </p:nvGrpSpPr>
        <p:grpSpPr>
          <a:xfrm>
            <a:off x="4966757" y="2183052"/>
            <a:ext cx="2883085" cy="4538425"/>
            <a:chOff x="7492273" y="1472144"/>
            <a:chExt cx="2883085" cy="4538425"/>
          </a:xfrm>
        </p:grpSpPr>
        <p:pic>
          <p:nvPicPr>
            <p:cNvPr id="2088" name="Graphic 2087" descr="Robot">
              <a:extLst>
                <a:ext uri="{FF2B5EF4-FFF2-40B4-BE49-F238E27FC236}">
                  <a16:creationId xmlns:a16="http://schemas.microsoft.com/office/drawing/2014/main" id="{141F9D7A-AA37-4C46-B136-0311960404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2273" y="2575843"/>
              <a:ext cx="1860145" cy="1860145"/>
            </a:xfrm>
            <a:prstGeom prst="rect">
              <a:avLst/>
            </a:prstGeom>
          </p:spPr>
        </p:pic>
        <p:pic>
          <p:nvPicPr>
            <p:cNvPr id="59" name="Picture 58" descr="A screenshot of a social media post&#10;&#10;Description automatically generated">
              <a:extLst>
                <a:ext uri="{FF2B5EF4-FFF2-40B4-BE49-F238E27FC236}">
                  <a16:creationId xmlns:a16="http://schemas.microsoft.com/office/drawing/2014/main" id="{0D9FEEE4-0645-E348-82FF-C6574E9F0328}"/>
                </a:ext>
              </a:extLst>
            </p:cNvPr>
            <p:cNvPicPr>
              <a:picLocks noChangeAspect="1"/>
            </p:cNvPicPr>
            <p:nvPr/>
          </p:nvPicPr>
          <p:blipFill rotWithShape="1">
            <a:blip r:embed="rId5">
              <a:extLst>
                <a:ext uri="{28A0092B-C50C-407E-A947-70E740481C1C}">
                  <a14:useLocalDpi xmlns:a14="http://schemas.microsoft.com/office/drawing/2010/main" val="0"/>
                </a:ext>
              </a:extLst>
            </a:blip>
            <a:srcRect l="17038" t="84909" r="81489" b="9483"/>
            <a:stretch/>
          </p:blipFill>
          <p:spPr>
            <a:xfrm>
              <a:off x="9323410" y="3509165"/>
              <a:ext cx="1051948" cy="2501404"/>
            </a:xfrm>
            <a:prstGeom prst="rect">
              <a:avLst/>
            </a:prstGeom>
          </p:spPr>
        </p:pic>
        <p:pic>
          <p:nvPicPr>
            <p:cNvPr id="62" name="Picture 61" descr="A screenshot of a social media post&#10;&#10;Description automatically generated">
              <a:extLst>
                <a:ext uri="{FF2B5EF4-FFF2-40B4-BE49-F238E27FC236}">
                  <a16:creationId xmlns:a16="http://schemas.microsoft.com/office/drawing/2014/main" id="{F6D4C9A1-F75F-3F4E-9343-465A34E9E9BE}"/>
                </a:ext>
              </a:extLst>
            </p:cNvPr>
            <p:cNvPicPr>
              <a:picLocks noChangeAspect="1"/>
            </p:cNvPicPr>
            <p:nvPr/>
          </p:nvPicPr>
          <p:blipFill rotWithShape="1">
            <a:blip r:embed="rId5">
              <a:extLst>
                <a:ext uri="{28A0092B-C50C-407E-A947-70E740481C1C}">
                  <a14:useLocalDpi xmlns:a14="http://schemas.microsoft.com/office/drawing/2010/main" val="0"/>
                </a:ext>
              </a:extLst>
            </a:blip>
            <a:srcRect l="16480" t="35151" r="81446" b="59719"/>
            <a:stretch/>
          </p:blipFill>
          <p:spPr>
            <a:xfrm>
              <a:off x="8942896" y="1472144"/>
              <a:ext cx="1413411" cy="2184587"/>
            </a:xfrm>
            <a:prstGeom prst="rect">
              <a:avLst/>
            </a:prstGeom>
          </p:spPr>
        </p:pic>
      </p:grpSp>
      <p:pic>
        <p:nvPicPr>
          <p:cNvPr id="71" name="Picture 70" descr="A screenshot of a social media post&#10;&#10;Description automatically generated">
            <a:extLst>
              <a:ext uri="{FF2B5EF4-FFF2-40B4-BE49-F238E27FC236}">
                <a16:creationId xmlns:a16="http://schemas.microsoft.com/office/drawing/2014/main" id="{F2B25D70-4218-4341-A716-0C7FF28DB2A7}"/>
              </a:ext>
            </a:extLst>
          </p:cNvPr>
          <p:cNvPicPr>
            <a:picLocks noChangeAspect="1"/>
          </p:cNvPicPr>
          <p:nvPr/>
        </p:nvPicPr>
        <p:blipFill rotWithShape="1">
          <a:blip r:embed="rId5">
            <a:extLst>
              <a:ext uri="{28A0092B-C50C-407E-A947-70E740481C1C}">
                <a14:useLocalDpi xmlns:a14="http://schemas.microsoft.com/office/drawing/2010/main" val="0"/>
              </a:ext>
            </a:extLst>
          </a:blip>
          <a:srcRect l="16480" t="40362" r="81402" b="56140"/>
          <a:stretch/>
        </p:blipFill>
        <p:spPr>
          <a:xfrm>
            <a:off x="8890628" y="2276638"/>
            <a:ext cx="1443426" cy="1489728"/>
          </a:xfrm>
          <a:prstGeom prst="rect">
            <a:avLst/>
          </a:prstGeom>
        </p:spPr>
      </p:pic>
      <p:sp>
        <p:nvSpPr>
          <p:cNvPr id="34" name="TextBox 33">
            <a:extLst>
              <a:ext uri="{FF2B5EF4-FFF2-40B4-BE49-F238E27FC236}">
                <a16:creationId xmlns:a16="http://schemas.microsoft.com/office/drawing/2014/main" id="{BA701509-1CC7-CE4B-9219-65DB115D9C6B}"/>
              </a:ext>
            </a:extLst>
          </p:cNvPr>
          <p:cNvSpPr txBox="1"/>
          <p:nvPr/>
        </p:nvSpPr>
        <p:spPr>
          <a:xfrm>
            <a:off x="465014" y="3502306"/>
            <a:ext cx="40179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Overfitting is a problem that many models need to avoid</a:t>
            </a:r>
          </a:p>
          <a:p>
            <a:pPr marL="285750" indent="-285750">
              <a:buFont typeface="Arial" panose="020B0604020202020204" pitchFamily="34" charset="0"/>
              <a:buChar char="•"/>
            </a:pPr>
            <a:r>
              <a:rPr lang="en-US" dirty="0"/>
              <a:t>Sparsity can help models find simpler patterns in the data</a:t>
            </a:r>
          </a:p>
        </p:txBody>
      </p:sp>
      <p:graphicFrame>
        <p:nvGraphicFramePr>
          <p:cNvPr id="13" name="Table 12"/>
          <p:cNvGraphicFramePr>
            <a:graphicFrameLocks noGrp="1"/>
          </p:cNvGraphicFramePr>
          <p:nvPr>
            <p:extLst>
              <p:ext uri="{D42A27DB-BD31-4B8C-83A1-F6EECF244321}">
                <p14:modId xmlns:p14="http://schemas.microsoft.com/office/powerpoint/2010/main" val="3222832051"/>
              </p:ext>
            </p:extLst>
          </p:nvPr>
        </p:nvGraphicFramePr>
        <p:xfrm>
          <a:off x="7819794" y="2729405"/>
          <a:ext cx="1961157" cy="4097448"/>
        </p:xfrm>
        <a:graphic>
          <a:graphicData uri="http://schemas.openxmlformats.org/drawingml/2006/table">
            <a:tbl>
              <a:tblPr firstRow="1" bandRow="1">
                <a:tableStyleId>{2D5ABB26-0587-4C30-8999-92F81FD0307C}</a:tableStyleId>
              </a:tblPr>
              <a:tblGrid>
                <a:gridCol w="1961157">
                  <a:extLst>
                    <a:ext uri="{9D8B030D-6E8A-4147-A177-3AD203B41FA5}">
                      <a16:colId xmlns:a16="http://schemas.microsoft.com/office/drawing/2014/main" val="20000"/>
                    </a:ext>
                  </a:extLst>
                </a:gridCol>
              </a:tblGrid>
              <a:tr h="1024362">
                <a:tc>
                  <a:txBody>
                    <a:bodyPr/>
                    <a:lstStyle/>
                    <a:p>
                      <a:r>
                        <a:rPr lang="en-US" sz="1600" i="1" dirty="0"/>
                        <a:t>Target: Class 1</a:t>
                      </a:r>
                      <a:endParaRPr lang="en-CA" sz="16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02436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i="1" dirty="0"/>
                        <a:t>Target: Class 1</a:t>
                      </a:r>
                      <a:endParaRPr lang="en-CA" sz="16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2436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i="1" dirty="0"/>
                        <a:t>Target: Class 2</a:t>
                      </a:r>
                      <a:endParaRPr lang="en-CA" sz="16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2436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i="1" dirty="0"/>
                        <a:t>Target: Class 2</a:t>
                      </a:r>
                      <a:endParaRPr lang="en-CA" sz="16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49" name="Rectangle 48"/>
          <p:cNvSpPr/>
          <p:nvPr/>
        </p:nvSpPr>
        <p:spPr>
          <a:xfrm>
            <a:off x="10236631" y="2700662"/>
            <a:ext cx="1557221" cy="338554"/>
          </a:xfrm>
          <a:prstGeom prst="rect">
            <a:avLst/>
          </a:prstGeom>
        </p:spPr>
        <p:txBody>
          <a:bodyPr wrap="none">
            <a:spAutoFit/>
          </a:bodyPr>
          <a:lstStyle/>
          <a:p>
            <a:r>
              <a:rPr lang="en-US" sz="1600" i="1" dirty="0"/>
              <a:t>Target: Class 1</a:t>
            </a:r>
            <a:endParaRPr lang="en-CA" sz="1600" i="1" dirty="0"/>
          </a:p>
        </p:txBody>
      </p:sp>
      <p:sp>
        <p:nvSpPr>
          <p:cNvPr id="118" name="Rectangle 117"/>
          <p:cNvSpPr/>
          <p:nvPr/>
        </p:nvSpPr>
        <p:spPr>
          <a:xfrm>
            <a:off x="10236631" y="2942770"/>
            <a:ext cx="1893467" cy="338554"/>
          </a:xfrm>
          <a:prstGeom prst="rect">
            <a:avLst/>
          </a:prstGeom>
        </p:spPr>
        <p:txBody>
          <a:bodyPr wrap="none">
            <a:spAutoFit/>
          </a:bodyPr>
          <a:lstStyle/>
          <a:p>
            <a:r>
              <a:rPr lang="en-US" sz="1600" i="1" dirty="0"/>
              <a:t>Prediction: Class 2</a:t>
            </a:r>
            <a:endParaRPr lang="en-CA" sz="1600" i="1" dirty="0"/>
          </a:p>
        </p:txBody>
      </p:sp>
      <p:sp>
        <p:nvSpPr>
          <p:cNvPr id="5" name="TextBox 4"/>
          <p:cNvSpPr txBox="1"/>
          <p:nvPr/>
        </p:nvSpPr>
        <p:spPr>
          <a:xfrm>
            <a:off x="7440502" y="1879879"/>
            <a:ext cx="1512028" cy="369332"/>
          </a:xfrm>
          <a:prstGeom prst="rect">
            <a:avLst/>
          </a:prstGeom>
          <a:noFill/>
        </p:spPr>
        <p:txBody>
          <a:bodyPr wrap="square" rtlCol="0">
            <a:spAutoFit/>
          </a:bodyPr>
          <a:lstStyle/>
          <a:p>
            <a:r>
              <a:rPr lang="en-US" i="1" u="sng" dirty="0"/>
              <a:t>Training Set</a:t>
            </a:r>
            <a:endParaRPr lang="en-CA" i="1" u="sng" dirty="0"/>
          </a:p>
        </p:txBody>
      </p:sp>
      <p:sp>
        <p:nvSpPr>
          <p:cNvPr id="113" name="TextBox 112"/>
          <p:cNvSpPr txBox="1"/>
          <p:nvPr/>
        </p:nvSpPr>
        <p:spPr>
          <a:xfrm>
            <a:off x="9780951" y="1879879"/>
            <a:ext cx="1512028" cy="369332"/>
          </a:xfrm>
          <a:prstGeom prst="rect">
            <a:avLst/>
          </a:prstGeom>
          <a:noFill/>
        </p:spPr>
        <p:txBody>
          <a:bodyPr wrap="square" rtlCol="0">
            <a:spAutoFit/>
          </a:bodyPr>
          <a:lstStyle/>
          <a:p>
            <a:r>
              <a:rPr lang="en-US" i="1" u="sng" dirty="0"/>
              <a:t>Testing Set</a:t>
            </a:r>
            <a:endParaRPr lang="en-CA" i="1" u="sng" dirty="0"/>
          </a:p>
        </p:txBody>
      </p:sp>
    </p:spTree>
    <p:extLst>
      <p:ext uri="{BB962C8B-B14F-4D97-AF65-F5344CB8AC3E}">
        <p14:creationId xmlns:p14="http://schemas.microsoft.com/office/powerpoint/2010/main" val="96996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dissolv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style>
          <a:lnRef idx="3">
            <a:schemeClr val="lt1"/>
          </a:lnRef>
          <a:fillRef idx="1">
            <a:schemeClr val="dk1"/>
          </a:fillRef>
          <a:effectRef idx="1">
            <a:schemeClr val="dk1"/>
          </a:effectRef>
          <a:fontRef idx="minor">
            <a:schemeClr val="lt1"/>
          </a:fontRef>
        </p:style>
        <p:txBody>
          <a:bodyPr/>
          <a:lstStyle/>
          <a:p>
            <a:r>
              <a:rPr lang="en-US" dirty="0"/>
              <a:t>Background – Auto-encoder and sparsity</a:t>
            </a:r>
            <a:endParaRPr lang="en-CA" dirty="0"/>
          </a:p>
        </p:txBody>
      </p:sp>
      <p:sp>
        <p:nvSpPr>
          <p:cNvPr id="3" name="Slide Number Placeholder 2">
            <a:extLst>
              <a:ext uri="{FF2B5EF4-FFF2-40B4-BE49-F238E27FC236}">
                <a16:creationId xmlns:a16="http://schemas.microsoft.com/office/drawing/2014/main" id="{D8AB1D8C-CD97-884E-A844-A773BB7600C5}"/>
              </a:ext>
            </a:extLst>
          </p:cNvPr>
          <p:cNvSpPr>
            <a:spLocks noGrp="1"/>
          </p:cNvSpPr>
          <p:nvPr>
            <p:ph type="sldNum" sz="quarter" idx="11"/>
          </p:nvPr>
        </p:nvSpPr>
        <p:spPr>
          <a:xfrm>
            <a:off x="11582400" y="6356351"/>
            <a:ext cx="609600" cy="365125"/>
          </a:xfrm>
        </p:spPr>
        <p:txBody>
          <a:bodyPr/>
          <a:lstStyle/>
          <a:p>
            <a:fld id="{C8815BE7-33BD-4156-87D0-4F3D74C8931E}" type="slidenum">
              <a:rPr lang="en-CA" smtClean="0"/>
              <a:t>9</a:t>
            </a:fld>
            <a:endParaRPr lang="en-CA"/>
          </a:p>
        </p:txBody>
      </p:sp>
      <p:grpSp>
        <p:nvGrpSpPr>
          <p:cNvPr id="8" name="Group 7">
            <a:extLst>
              <a:ext uri="{FF2B5EF4-FFF2-40B4-BE49-F238E27FC236}">
                <a16:creationId xmlns:a16="http://schemas.microsoft.com/office/drawing/2014/main" id="{188F2CD7-3FE3-FD49-83ED-F797E3725ECF}"/>
              </a:ext>
            </a:extLst>
          </p:cNvPr>
          <p:cNvGrpSpPr/>
          <p:nvPr/>
        </p:nvGrpSpPr>
        <p:grpSpPr>
          <a:xfrm>
            <a:off x="4966757" y="2183052"/>
            <a:ext cx="2883085" cy="4538425"/>
            <a:chOff x="7492273" y="1472144"/>
            <a:chExt cx="2883085" cy="4538425"/>
          </a:xfrm>
        </p:grpSpPr>
        <p:pic>
          <p:nvPicPr>
            <p:cNvPr id="2088" name="Graphic 2087" descr="Robot">
              <a:extLst>
                <a:ext uri="{FF2B5EF4-FFF2-40B4-BE49-F238E27FC236}">
                  <a16:creationId xmlns:a16="http://schemas.microsoft.com/office/drawing/2014/main" id="{141F9D7A-AA37-4C46-B136-0311960404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2273" y="2575843"/>
              <a:ext cx="1860145" cy="1860145"/>
            </a:xfrm>
            <a:prstGeom prst="rect">
              <a:avLst/>
            </a:prstGeom>
          </p:spPr>
        </p:pic>
        <p:pic>
          <p:nvPicPr>
            <p:cNvPr id="59" name="Picture 58" descr="A screenshot of a social media post&#10;&#10;Description automatically generated">
              <a:extLst>
                <a:ext uri="{FF2B5EF4-FFF2-40B4-BE49-F238E27FC236}">
                  <a16:creationId xmlns:a16="http://schemas.microsoft.com/office/drawing/2014/main" id="{0D9FEEE4-0645-E348-82FF-C6574E9F0328}"/>
                </a:ext>
              </a:extLst>
            </p:cNvPr>
            <p:cNvPicPr>
              <a:picLocks noChangeAspect="1"/>
            </p:cNvPicPr>
            <p:nvPr/>
          </p:nvPicPr>
          <p:blipFill rotWithShape="1">
            <a:blip r:embed="rId5">
              <a:extLst>
                <a:ext uri="{28A0092B-C50C-407E-A947-70E740481C1C}">
                  <a14:useLocalDpi xmlns:a14="http://schemas.microsoft.com/office/drawing/2010/main" val="0"/>
                </a:ext>
              </a:extLst>
            </a:blip>
            <a:srcRect l="17038" t="84909" r="81489" b="9483"/>
            <a:stretch/>
          </p:blipFill>
          <p:spPr>
            <a:xfrm>
              <a:off x="9323410" y="3509165"/>
              <a:ext cx="1051948" cy="2501404"/>
            </a:xfrm>
            <a:prstGeom prst="rect">
              <a:avLst/>
            </a:prstGeom>
          </p:spPr>
        </p:pic>
        <p:pic>
          <p:nvPicPr>
            <p:cNvPr id="62" name="Picture 61" descr="A screenshot of a social media post&#10;&#10;Description automatically generated">
              <a:extLst>
                <a:ext uri="{FF2B5EF4-FFF2-40B4-BE49-F238E27FC236}">
                  <a16:creationId xmlns:a16="http://schemas.microsoft.com/office/drawing/2014/main" id="{F6D4C9A1-F75F-3F4E-9343-465A34E9E9BE}"/>
                </a:ext>
              </a:extLst>
            </p:cNvPr>
            <p:cNvPicPr>
              <a:picLocks noChangeAspect="1"/>
            </p:cNvPicPr>
            <p:nvPr/>
          </p:nvPicPr>
          <p:blipFill rotWithShape="1">
            <a:blip r:embed="rId5">
              <a:extLst>
                <a:ext uri="{28A0092B-C50C-407E-A947-70E740481C1C}">
                  <a14:useLocalDpi xmlns:a14="http://schemas.microsoft.com/office/drawing/2010/main" val="0"/>
                </a:ext>
              </a:extLst>
            </a:blip>
            <a:srcRect l="16480" t="35151" r="81446" b="59719"/>
            <a:stretch/>
          </p:blipFill>
          <p:spPr>
            <a:xfrm>
              <a:off x="8942896" y="1472144"/>
              <a:ext cx="1413411" cy="2184587"/>
            </a:xfrm>
            <a:prstGeom prst="rect">
              <a:avLst/>
            </a:prstGeom>
          </p:spPr>
        </p:pic>
      </p:grpSp>
      <p:pic>
        <p:nvPicPr>
          <p:cNvPr id="71" name="Picture 70" descr="A screenshot of a social media post&#10;&#10;Description automatically generated">
            <a:extLst>
              <a:ext uri="{FF2B5EF4-FFF2-40B4-BE49-F238E27FC236}">
                <a16:creationId xmlns:a16="http://schemas.microsoft.com/office/drawing/2014/main" id="{F2B25D70-4218-4341-A716-0C7FF28DB2A7}"/>
              </a:ext>
            </a:extLst>
          </p:cNvPr>
          <p:cNvPicPr>
            <a:picLocks noChangeAspect="1"/>
          </p:cNvPicPr>
          <p:nvPr/>
        </p:nvPicPr>
        <p:blipFill rotWithShape="1">
          <a:blip r:embed="rId5">
            <a:extLst>
              <a:ext uri="{28A0092B-C50C-407E-A947-70E740481C1C}">
                <a14:useLocalDpi xmlns:a14="http://schemas.microsoft.com/office/drawing/2010/main" val="0"/>
              </a:ext>
            </a:extLst>
          </a:blip>
          <a:srcRect l="16480" t="40362" r="81402" b="56140"/>
          <a:stretch/>
        </p:blipFill>
        <p:spPr>
          <a:xfrm>
            <a:off x="8890628" y="2276638"/>
            <a:ext cx="1443426" cy="1489728"/>
          </a:xfrm>
          <a:prstGeom prst="rect">
            <a:avLst/>
          </a:prstGeom>
        </p:spPr>
      </p:pic>
      <p:sp>
        <p:nvSpPr>
          <p:cNvPr id="34" name="TextBox 33">
            <a:extLst>
              <a:ext uri="{FF2B5EF4-FFF2-40B4-BE49-F238E27FC236}">
                <a16:creationId xmlns:a16="http://schemas.microsoft.com/office/drawing/2014/main" id="{BA701509-1CC7-CE4B-9219-65DB115D9C6B}"/>
              </a:ext>
            </a:extLst>
          </p:cNvPr>
          <p:cNvSpPr txBox="1"/>
          <p:nvPr/>
        </p:nvSpPr>
        <p:spPr>
          <a:xfrm>
            <a:off x="465014" y="3502306"/>
            <a:ext cx="40179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Overfitting is a problem that many models need to avoid</a:t>
            </a:r>
          </a:p>
          <a:p>
            <a:pPr marL="285750" indent="-285750">
              <a:buFont typeface="Arial" panose="020B0604020202020204" pitchFamily="34" charset="0"/>
              <a:buChar char="•"/>
            </a:pPr>
            <a:r>
              <a:rPr lang="en-US" dirty="0"/>
              <a:t>Sparsity can help models find simpler patterns in the data</a:t>
            </a:r>
          </a:p>
        </p:txBody>
      </p:sp>
      <p:graphicFrame>
        <p:nvGraphicFramePr>
          <p:cNvPr id="13" name="Table 12"/>
          <p:cNvGraphicFramePr>
            <a:graphicFrameLocks noGrp="1"/>
          </p:cNvGraphicFramePr>
          <p:nvPr/>
        </p:nvGraphicFramePr>
        <p:xfrm>
          <a:off x="7819794" y="2729405"/>
          <a:ext cx="1961157" cy="4097448"/>
        </p:xfrm>
        <a:graphic>
          <a:graphicData uri="http://schemas.openxmlformats.org/drawingml/2006/table">
            <a:tbl>
              <a:tblPr firstRow="1" bandRow="1">
                <a:tableStyleId>{2D5ABB26-0587-4C30-8999-92F81FD0307C}</a:tableStyleId>
              </a:tblPr>
              <a:tblGrid>
                <a:gridCol w="1961157">
                  <a:extLst>
                    <a:ext uri="{9D8B030D-6E8A-4147-A177-3AD203B41FA5}">
                      <a16:colId xmlns:a16="http://schemas.microsoft.com/office/drawing/2014/main" val="20000"/>
                    </a:ext>
                  </a:extLst>
                </a:gridCol>
              </a:tblGrid>
              <a:tr h="1024362">
                <a:tc>
                  <a:txBody>
                    <a:bodyPr/>
                    <a:lstStyle/>
                    <a:p>
                      <a:r>
                        <a:rPr lang="en-US" sz="1600" i="1" dirty="0"/>
                        <a:t>Target: Class 1</a:t>
                      </a:r>
                      <a:endParaRPr lang="en-CA" sz="16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02436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i="1" dirty="0"/>
                        <a:t>Target: Class 1</a:t>
                      </a:r>
                      <a:endParaRPr lang="en-CA" sz="16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2436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i="1" dirty="0"/>
                        <a:t>Target: Class 2</a:t>
                      </a:r>
                      <a:endParaRPr lang="en-CA" sz="16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2436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i="1" dirty="0"/>
                        <a:t>Target: Class 2</a:t>
                      </a:r>
                      <a:endParaRPr lang="en-CA" sz="1600"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49" name="Rectangle 48"/>
          <p:cNvSpPr/>
          <p:nvPr/>
        </p:nvSpPr>
        <p:spPr>
          <a:xfrm>
            <a:off x="10236631" y="2700662"/>
            <a:ext cx="1557221" cy="338554"/>
          </a:xfrm>
          <a:prstGeom prst="rect">
            <a:avLst/>
          </a:prstGeom>
        </p:spPr>
        <p:txBody>
          <a:bodyPr wrap="none">
            <a:spAutoFit/>
          </a:bodyPr>
          <a:lstStyle/>
          <a:p>
            <a:r>
              <a:rPr lang="en-US" sz="1600" i="1" dirty="0"/>
              <a:t>Target: Class 1</a:t>
            </a:r>
            <a:endParaRPr lang="en-CA" sz="1600" i="1" dirty="0"/>
          </a:p>
        </p:txBody>
      </p:sp>
      <p:sp>
        <p:nvSpPr>
          <p:cNvPr id="5" name="TextBox 4"/>
          <p:cNvSpPr txBox="1"/>
          <p:nvPr/>
        </p:nvSpPr>
        <p:spPr>
          <a:xfrm>
            <a:off x="7440502" y="1879879"/>
            <a:ext cx="1512028" cy="369332"/>
          </a:xfrm>
          <a:prstGeom prst="rect">
            <a:avLst/>
          </a:prstGeom>
          <a:noFill/>
        </p:spPr>
        <p:txBody>
          <a:bodyPr wrap="square" rtlCol="0">
            <a:spAutoFit/>
          </a:bodyPr>
          <a:lstStyle/>
          <a:p>
            <a:r>
              <a:rPr lang="en-US" i="1" u="sng" dirty="0"/>
              <a:t>Training Set</a:t>
            </a:r>
            <a:endParaRPr lang="en-CA" i="1" u="sng" dirty="0"/>
          </a:p>
        </p:txBody>
      </p:sp>
      <p:sp>
        <p:nvSpPr>
          <p:cNvPr id="113" name="TextBox 112"/>
          <p:cNvSpPr txBox="1"/>
          <p:nvPr/>
        </p:nvSpPr>
        <p:spPr>
          <a:xfrm>
            <a:off x="9780951" y="1879879"/>
            <a:ext cx="1512028" cy="369332"/>
          </a:xfrm>
          <a:prstGeom prst="rect">
            <a:avLst/>
          </a:prstGeom>
          <a:noFill/>
        </p:spPr>
        <p:txBody>
          <a:bodyPr wrap="square" rtlCol="0">
            <a:spAutoFit/>
          </a:bodyPr>
          <a:lstStyle/>
          <a:p>
            <a:r>
              <a:rPr lang="en-US" i="1" u="sng" dirty="0"/>
              <a:t>Testing Set</a:t>
            </a:r>
            <a:endParaRPr lang="en-CA" i="1" u="sng" dirty="0"/>
          </a:p>
        </p:txBody>
      </p:sp>
      <p:sp>
        <p:nvSpPr>
          <p:cNvPr id="15" name="Rectangle 14">
            <a:extLst>
              <a:ext uri="{FF2B5EF4-FFF2-40B4-BE49-F238E27FC236}">
                <a16:creationId xmlns:a16="http://schemas.microsoft.com/office/drawing/2014/main" id="{6CB1CCF8-028F-2546-8836-DA018EC9FEAA}"/>
              </a:ext>
            </a:extLst>
          </p:cNvPr>
          <p:cNvSpPr/>
          <p:nvPr/>
        </p:nvSpPr>
        <p:spPr>
          <a:xfrm>
            <a:off x="10236627" y="2945293"/>
            <a:ext cx="1893467" cy="338554"/>
          </a:xfrm>
          <a:prstGeom prst="rect">
            <a:avLst/>
          </a:prstGeom>
        </p:spPr>
        <p:txBody>
          <a:bodyPr wrap="none">
            <a:spAutoFit/>
          </a:bodyPr>
          <a:lstStyle/>
          <a:p>
            <a:r>
              <a:rPr lang="en-US" sz="1600" i="1" dirty="0"/>
              <a:t>Prediction: Class 1</a:t>
            </a:r>
            <a:endParaRPr lang="en-CA" sz="1600" i="1" dirty="0"/>
          </a:p>
        </p:txBody>
      </p:sp>
      <p:sp>
        <p:nvSpPr>
          <p:cNvPr id="16" name="Freeform 15">
            <a:extLst>
              <a:ext uri="{FF2B5EF4-FFF2-40B4-BE49-F238E27FC236}">
                <a16:creationId xmlns:a16="http://schemas.microsoft.com/office/drawing/2014/main" id="{0AA2296D-1F23-D34F-8DE3-B69AFB6035F1}"/>
              </a:ext>
            </a:extLst>
          </p:cNvPr>
          <p:cNvSpPr/>
          <p:nvPr/>
        </p:nvSpPr>
        <p:spPr>
          <a:xfrm>
            <a:off x="6929696" y="2240601"/>
            <a:ext cx="928914" cy="986972"/>
          </a:xfrm>
          <a:custGeom>
            <a:avLst/>
            <a:gdLst>
              <a:gd name="connsiteX0" fmla="*/ 377371 w 928914"/>
              <a:gd name="connsiteY0" fmla="*/ 0 h 986972"/>
              <a:gd name="connsiteX1" fmla="*/ 370114 w 928914"/>
              <a:gd name="connsiteY1" fmla="*/ 108858 h 986972"/>
              <a:gd name="connsiteX2" fmla="*/ 341085 w 928914"/>
              <a:gd name="connsiteY2" fmla="*/ 166915 h 986972"/>
              <a:gd name="connsiteX3" fmla="*/ 304800 w 928914"/>
              <a:gd name="connsiteY3" fmla="*/ 232229 h 986972"/>
              <a:gd name="connsiteX4" fmla="*/ 319314 w 928914"/>
              <a:gd name="connsiteY4" fmla="*/ 319315 h 986972"/>
              <a:gd name="connsiteX5" fmla="*/ 348343 w 928914"/>
              <a:gd name="connsiteY5" fmla="*/ 362858 h 986972"/>
              <a:gd name="connsiteX6" fmla="*/ 377371 w 928914"/>
              <a:gd name="connsiteY6" fmla="*/ 420915 h 986972"/>
              <a:gd name="connsiteX7" fmla="*/ 399143 w 928914"/>
              <a:gd name="connsiteY7" fmla="*/ 435429 h 986972"/>
              <a:gd name="connsiteX8" fmla="*/ 587828 w 928914"/>
              <a:gd name="connsiteY8" fmla="*/ 428172 h 986972"/>
              <a:gd name="connsiteX9" fmla="*/ 674914 w 928914"/>
              <a:gd name="connsiteY9" fmla="*/ 420915 h 986972"/>
              <a:gd name="connsiteX10" fmla="*/ 754743 w 928914"/>
              <a:gd name="connsiteY10" fmla="*/ 428172 h 986972"/>
              <a:gd name="connsiteX11" fmla="*/ 841828 w 928914"/>
              <a:gd name="connsiteY11" fmla="*/ 442686 h 986972"/>
              <a:gd name="connsiteX12" fmla="*/ 863600 w 928914"/>
              <a:gd name="connsiteY12" fmla="*/ 449943 h 986972"/>
              <a:gd name="connsiteX13" fmla="*/ 899885 w 928914"/>
              <a:gd name="connsiteY13" fmla="*/ 486229 h 986972"/>
              <a:gd name="connsiteX14" fmla="*/ 914400 w 928914"/>
              <a:gd name="connsiteY14" fmla="*/ 500743 h 986972"/>
              <a:gd name="connsiteX15" fmla="*/ 928914 w 928914"/>
              <a:gd name="connsiteY15" fmla="*/ 515258 h 986972"/>
              <a:gd name="connsiteX16" fmla="*/ 921657 w 928914"/>
              <a:gd name="connsiteY16" fmla="*/ 674915 h 986972"/>
              <a:gd name="connsiteX17" fmla="*/ 914400 w 928914"/>
              <a:gd name="connsiteY17" fmla="*/ 776515 h 986972"/>
              <a:gd name="connsiteX18" fmla="*/ 899885 w 928914"/>
              <a:gd name="connsiteY18" fmla="*/ 834572 h 986972"/>
              <a:gd name="connsiteX19" fmla="*/ 885371 w 928914"/>
              <a:gd name="connsiteY19" fmla="*/ 878115 h 986972"/>
              <a:gd name="connsiteX20" fmla="*/ 863600 w 928914"/>
              <a:gd name="connsiteY20" fmla="*/ 921658 h 986972"/>
              <a:gd name="connsiteX21" fmla="*/ 841828 w 928914"/>
              <a:gd name="connsiteY21" fmla="*/ 936172 h 986972"/>
              <a:gd name="connsiteX22" fmla="*/ 732971 w 928914"/>
              <a:gd name="connsiteY22" fmla="*/ 950686 h 986972"/>
              <a:gd name="connsiteX23" fmla="*/ 616857 w 928914"/>
              <a:gd name="connsiteY23" fmla="*/ 957943 h 986972"/>
              <a:gd name="connsiteX24" fmla="*/ 544285 w 928914"/>
              <a:gd name="connsiteY24" fmla="*/ 972458 h 986972"/>
              <a:gd name="connsiteX25" fmla="*/ 515257 w 928914"/>
              <a:gd name="connsiteY25" fmla="*/ 979715 h 986972"/>
              <a:gd name="connsiteX26" fmla="*/ 464457 w 928914"/>
              <a:gd name="connsiteY26" fmla="*/ 986972 h 986972"/>
              <a:gd name="connsiteX27" fmla="*/ 166914 w 928914"/>
              <a:gd name="connsiteY27" fmla="*/ 979715 h 986972"/>
              <a:gd name="connsiteX28" fmla="*/ 108857 w 928914"/>
              <a:gd name="connsiteY28" fmla="*/ 965200 h 986972"/>
              <a:gd name="connsiteX29" fmla="*/ 72571 w 928914"/>
              <a:gd name="connsiteY29" fmla="*/ 928915 h 986972"/>
              <a:gd name="connsiteX30" fmla="*/ 58057 w 928914"/>
              <a:gd name="connsiteY30" fmla="*/ 914400 h 986972"/>
              <a:gd name="connsiteX31" fmla="*/ 29028 w 928914"/>
              <a:gd name="connsiteY31" fmla="*/ 870858 h 986972"/>
              <a:gd name="connsiteX32" fmla="*/ 21771 w 928914"/>
              <a:gd name="connsiteY32" fmla="*/ 849086 h 986972"/>
              <a:gd name="connsiteX33" fmla="*/ 0 w 928914"/>
              <a:gd name="connsiteY33" fmla="*/ 805543 h 986972"/>
              <a:gd name="connsiteX34" fmla="*/ 7257 w 928914"/>
              <a:gd name="connsiteY34" fmla="*/ 551543 h 986972"/>
              <a:gd name="connsiteX35" fmla="*/ 36285 w 928914"/>
              <a:gd name="connsiteY35" fmla="*/ 420915 h 986972"/>
              <a:gd name="connsiteX36" fmla="*/ 43543 w 928914"/>
              <a:gd name="connsiteY36" fmla="*/ 391886 h 986972"/>
              <a:gd name="connsiteX37" fmla="*/ 50800 w 928914"/>
              <a:gd name="connsiteY37" fmla="*/ 362858 h 986972"/>
              <a:gd name="connsiteX38" fmla="*/ 58057 w 928914"/>
              <a:gd name="connsiteY38" fmla="*/ 341086 h 986972"/>
              <a:gd name="connsiteX39" fmla="*/ 65314 w 928914"/>
              <a:gd name="connsiteY39" fmla="*/ 297543 h 986972"/>
              <a:gd name="connsiteX40" fmla="*/ 94343 w 928914"/>
              <a:gd name="connsiteY40" fmla="*/ 246743 h 986972"/>
              <a:gd name="connsiteX41" fmla="*/ 137885 w 928914"/>
              <a:gd name="connsiteY41" fmla="*/ 188686 h 986972"/>
              <a:gd name="connsiteX42" fmla="*/ 166914 w 928914"/>
              <a:gd name="connsiteY42" fmla="*/ 145143 h 986972"/>
              <a:gd name="connsiteX43" fmla="*/ 181428 w 928914"/>
              <a:gd name="connsiteY43" fmla="*/ 123372 h 986972"/>
              <a:gd name="connsiteX44" fmla="*/ 224971 w 928914"/>
              <a:gd name="connsiteY44" fmla="*/ 79829 h 986972"/>
              <a:gd name="connsiteX45" fmla="*/ 246743 w 928914"/>
              <a:gd name="connsiteY45" fmla="*/ 58058 h 986972"/>
              <a:gd name="connsiteX46" fmla="*/ 261257 w 928914"/>
              <a:gd name="connsiteY46" fmla="*/ 43543 h 986972"/>
              <a:gd name="connsiteX47" fmla="*/ 304800 w 928914"/>
              <a:gd name="connsiteY47" fmla="*/ 29029 h 986972"/>
              <a:gd name="connsiteX48" fmla="*/ 326571 w 928914"/>
              <a:gd name="connsiteY48" fmla="*/ 21772 h 986972"/>
              <a:gd name="connsiteX49" fmla="*/ 377371 w 928914"/>
              <a:gd name="connsiteY49" fmla="*/ 0 h 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28914" h="986972">
                <a:moveTo>
                  <a:pt x="377371" y="0"/>
                </a:moveTo>
                <a:cubicBezTo>
                  <a:pt x="374952" y="36286"/>
                  <a:pt x="375257" y="72857"/>
                  <a:pt x="370114" y="108858"/>
                </a:cubicBezTo>
                <a:cubicBezTo>
                  <a:pt x="361877" y="166519"/>
                  <a:pt x="362643" y="138171"/>
                  <a:pt x="341085" y="166915"/>
                </a:cubicBezTo>
                <a:cubicBezTo>
                  <a:pt x="311141" y="206840"/>
                  <a:pt x="316114" y="198287"/>
                  <a:pt x="304800" y="232229"/>
                </a:cubicBezTo>
                <a:cubicBezTo>
                  <a:pt x="306132" y="244217"/>
                  <a:pt x="307494" y="298040"/>
                  <a:pt x="319314" y="319315"/>
                </a:cubicBezTo>
                <a:cubicBezTo>
                  <a:pt x="327786" y="334564"/>
                  <a:pt x="348343" y="362858"/>
                  <a:pt x="348343" y="362858"/>
                </a:cubicBezTo>
                <a:cubicBezTo>
                  <a:pt x="359870" y="397438"/>
                  <a:pt x="354343" y="402492"/>
                  <a:pt x="377371" y="420915"/>
                </a:cubicBezTo>
                <a:cubicBezTo>
                  <a:pt x="384182" y="426364"/>
                  <a:pt x="391886" y="430591"/>
                  <a:pt x="399143" y="435429"/>
                </a:cubicBezTo>
                <a:lnTo>
                  <a:pt x="587828" y="428172"/>
                </a:lnTo>
                <a:cubicBezTo>
                  <a:pt x="616917" y="426641"/>
                  <a:pt x="645785" y="420915"/>
                  <a:pt x="674914" y="420915"/>
                </a:cubicBezTo>
                <a:cubicBezTo>
                  <a:pt x="701633" y="420915"/>
                  <a:pt x="728187" y="425221"/>
                  <a:pt x="754743" y="428172"/>
                </a:cubicBezTo>
                <a:cubicBezTo>
                  <a:pt x="776864" y="430630"/>
                  <a:pt x="818255" y="436793"/>
                  <a:pt x="841828" y="442686"/>
                </a:cubicBezTo>
                <a:cubicBezTo>
                  <a:pt x="849249" y="444541"/>
                  <a:pt x="856343" y="447524"/>
                  <a:pt x="863600" y="449943"/>
                </a:cubicBezTo>
                <a:lnTo>
                  <a:pt x="899885" y="486229"/>
                </a:lnTo>
                <a:lnTo>
                  <a:pt x="914400" y="500743"/>
                </a:lnTo>
                <a:lnTo>
                  <a:pt x="928914" y="515258"/>
                </a:lnTo>
                <a:cubicBezTo>
                  <a:pt x="926495" y="568477"/>
                  <a:pt x="924612" y="621723"/>
                  <a:pt x="921657" y="674915"/>
                </a:cubicBezTo>
                <a:cubicBezTo>
                  <a:pt x="919774" y="708816"/>
                  <a:pt x="918988" y="742873"/>
                  <a:pt x="914400" y="776515"/>
                </a:cubicBezTo>
                <a:cubicBezTo>
                  <a:pt x="911705" y="796280"/>
                  <a:pt x="906193" y="815648"/>
                  <a:pt x="899885" y="834572"/>
                </a:cubicBezTo>
                <a:lnTo>
                  <a:pt x="885371" y="878115"/>
                </a:lnTo>
                <a:cubicBezTo>
                  <a:pt x="879469" y="895821"/>
                  <a:pt x="877667" y="907591"/>
                  <a:pt x="863600" y="921658"/>
                </a:cubicBezTo>
                <a:cubicBezTo>
                  <a:pt x="857433" y="927825"/>
                  <a:pt x="849629" y="932271"/>
                  <a:pt x="841828" y="936172"/>
                </a:cubicBezTo>
                <a:cubicBezTo>
                  <a:pt x="812326" y="950923"/>
                  <a:pt x="751889" y="949335"/>
                  <a:pt x="732971" y="950686"/>
                </a:cubicBezTo>
                <a:lnTo>
                  <a:pt x="616857" y="957943"/>
                </a:lnTo>
                <a:cubicBezTo>
                  <a:pt x="592666" y="962781"/>
                  <a:pt x="568218" y="966475"/>
                  <a:pt x="544285" y="972458"/>
                </a:cubicBezTo>
                <a:cubicBezTo>
                  <a:pt x="534609" y="974877"/>
                  <a:pt x="525070" y="977931"/>
                  <a:pt x="515257" y="979715"/>
                </a:cubicBezTo>
                <a:cubicBezTo>
                  <a:pt x="498428" y="982775"/>
                  <a:pt x="481390" y="984553"/>
                  <a:pt x="464457" y="986972"/>
                </a:cubicBezTo>
                <a:cubicBezTo>
                  <a:pt x="365276" y="984553"/>
                  <a:pt x="265939" y="985778"/>
                  <a:pt x="166914" y="979715"/>
                </a:cubicBezTo>
                <a:cubicBezTo>
                  <a:pt x="147003" y="978496"/>
                  <a:pt x="108857" y="965200"/>
                  <a:pt x="108857" y="965200"/>
                </a:cubicBezTo>
                <a:cubicBezTo>
                  <a:pt x="71536" y="940320"/>
                  <a:pt x="100215" y="963471"/>
                  <a:pt x="72571" y="928915"/>
                </a:cubicBezTo>
                <a:cubicBezTo>
                  <a:pt x="68297" y="923572"/>
                  <a:pt x="62162" y="919874"/>
                  <a:pt x="58057" y="914400"/>
                </a:cubicBezTo>
                <a:cubicBezTo>
                  <a:pt x="47591" y="900445"/>
                  <a:pt x="29028" y="870858"/>
                  <a:pt x="29028" y="870858"/>
                </a:cubicBezTo>
                <a:cubicBezTo>
                  <a:pt x="26609" y="863601"/>
                  <a:pt x="25192" y="855928"/>
                  <a:pt x="21771" y="849086"/>
                </a:cubicBezTo>
                <a:cubicBezTo>
                  <a:pt x="-6365" y="792813"/>
                  <a:pt x="18241" y="860268"/>
                  <a:pt x="0" y="805543"/>
                </a:cubicBezTo>
                <a:cubicBezTo>
                  <a:pt x="2419" y="720876"/>
                  <a:pt x="1623" y="636057"/>
                  <a:pt x="7257" y="551543"/>
                </a:cubicBezTo>
                <a:cubicBezTo>
                  <a:pt x="8932" y="526418"/>
                  <a:pt x="29333" y="448722"/>
                  <a:pt x="36285" y="420915"/>
                </a:cubicBezTo>
                <a:lnTo>
                  <a:pt x="43543" y="391886"/>
                </a:lnTo>
                <a:cubicBezTo>
                  <a:pt x="45962" y="382210"/>
                  <a:pt x="47646" y="372320"/>
                  <a:pt x="50800" y="362858"/>
                </a:cubicBezTo>
                <a:cubicBezTo>
                  <a:pt x="53219" y="355601"/>
                  <a:pt x="56398" y="348554"/>
                  <a:pt x="58057" y="341086"/>
                </a:cubicBezTo>
                <a:cubicBezTo>
                  <a:pt x="61249" y="326722"/>
                  <a:pt x="61086" y="311637"/>
                  <a:pt x="65314" y="297543"/>
                </a:cubicBezTo>
                <a:cubicBezTo>
                  <a:pt x="72239" y="274458"/>
                  <a:pt x="83091" y="266434"/>
                  <a:pt x="94343" y="246743"/>
                </a:cubicBezTo>
                <a:cubicBezTo>
                  <a:pt x="121856" y="198596"/>
                  <a:pt x="92506" y="234067"/>
                  <a:pt x="137885" y="188686"/>
                </a:cubicBezTo>
                <a:cubicBezTo>
                  <a:pt x="150640" y="150426"/>
                  <a:pt x="136714" y="181384"/>
                  <a:pt x="166914" y="145143"/>
                </a:cubicBezTo>
                <a:cubicBezTo>
                  <a:pt x="172498" y="138443"/>
                  <a:pt x="175634" y="129891"/>
                  <a:pt x="181428" y="123372"/>
                </a:cubicBezTo>
                <a:cubicBezTo>
                  <a:pt x="195065" y="108030"/>
                  <a:pt x="210457" y="94343"/>
                  <a:pt x="224971" y="79829"/>
                </a:cubicBezTo>
                <a:lnTo>
                  <a:pt x="246743" y="58058"/>
                </a:lnTo>
                <a:cubicBezTo>
                  <a:pt x="251581" y="53220"/>
                  <a:pt x="254766" y="45707"/>
                  <a:pt x="261257" y="43543"/>
                </a:cubicBezTo>
                <a:lnTo>
                  <a:pt x="304800" y="29029"/>
                </a:lnTo>
                <a:cubicBezTo>
                  <a:pt x="312057" y="26610"/>
                  <a:pt x="318921" y="21772"/>
                  <a:pt x="326571" y="21772"/>
                </a:cubicBezTo>
                <a:lnTo>
                  <a:pt x="377371" y="0"/>
                </a:lnTo>
                <a:close/>
              </a:path>
            </a:pathLst>
          </a:cu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Freeform 16">
            <a:extLst>
              <a:ext uri="{FF2B5EF4-FFF2-40B4-BE49-F238E27FC236}">
                <a16:creationId xmlns:a16="http://schemas.microsoft.com/office/drawing/2014/main" id="{5DC497D1-6615-C24F-AA7F-DD51A9256851}"/>
              </a:ext>
            </a:extLst>
          </p:cNvPr>
          <p:cNvSpPr/>
          <p:nvPr/>
        </p:nvSpPr>
        <p:spPr>
          <a:xfrm>
            <a:off x="6916917" y="3350975"/>
            <a:ext cx="928914" cy="986972"/>
          </a:xfrm>
          <a:custGeom>
            <a:avLst/>
            <a:gdLst>
              <a:gd name="connsiteX0" fmla="*/ 377371 w 928914"/>
              <a:gd name="connsiteY0" fmla="*/ 0 h 986972"/>
              <a:gd name="connsiteX1" fmla="*/ 370114 w 928914"/>
              <a:gd name="connsiteY1" fmla="*/ 108858 h 986972"/>
              <a:gd name="connsiteX2" fmla="*/ 341085 w 928914"/>
              <a:gd name="connsiteY2" fmla="*/ 166915 h 986972"/>
              <a:gd name="connsiteX3" fmla="*/ 304800 w 928914"/>
              <a:gd name="connsiteY3" fmla="*/ 232229 h 986972"/>
              <a:gd name="connsiteX4" fmla="*/ 319314 w 928914"/>
              <a:gd name="connsiteY4" fmla="*/ 319315 h 986972"/>
              <a:gd name="connsiteX5" fmla="*/ 348343 w 928914"/>
              <a:gd name="connsiteY5" fmla="*/ 362858 h 986972"/>
              <a:gd name="connsiteX6" fmla="*/ 377371 w 928914"/>
              <a:gd name="connsiteY6" fmla="*/ 420915 h 986972"/>
              <a:gd name="connsiteX7" fmla="*/ 399143 w 928914"/>
              <a:gd name="connsiteY7" fmla="*/ 435429 h 986972"/>
              <a:gd name="connsiteX8" fmla="*/ 587828 w 928914"/>
              <a:gd name="connsiteY8" fmla="*/ 428172 h 986972"/>
              <a:gd name="connsiteX9" fmla="*/ 674914 w 928914"/>
              <a:gd name="connsiteY9" fmla="*/ 420915 h 986972"/>
              <a:gd name="connsiteX10" fmla="*/ 754743 w 928914"/>
              <a:gd name="connsiteY10" fmla="*/ 428172 h 986972"/>
              <a:gd name="connsiteX11" fmla="*/ 841828 w 928914"/>
              <a:gd name="connsiteY11" fmla="*/ 442686 h 986972"/>
              <a:gd name="connsiteX12" fmla="*/ 863600 w 928914"/>
              <a:gd name="connsiteY12" fmla="*/ 449943 h 986972"/>
              <a:gd name="connsiteX13" fmla="*/ 899885 w 928914"/>
              <a:gd name="connsiteY13" fmla="*/ 486229 h 986972"/>
              <a:gd name="connsiteX14" fmla="*/ 914400 w 928914"/>
              <a:gd name="connsiteY14" fmla="*/ 500743 h 986972"/>
              <a:gd name="connsiteX15" fmla="*/ 928914 w 928914"/>
              <a:gd name="connsiteY15" fmla="*/ 515258 h 986972"/>
              <a:gd name="connsiteX16" fmla="*/ 921657 w 928914"/>
              <a:gd name="connsiteY16" fmla="*/ 674915 h 986972"/>
              <a:gd name="connsiteX17" fmla="*/ 914400 w 928914"/>
              <a:gd name="connsiteY17" fmla="*/ 776515 h 986972"/>
              <a:gd name="connsiteX18" fmla="*/ 899885 w 928914"/>
              <a:gd name="connsiteY18" fmla="*/ 834572 h 986972"/>
              <a:gd name="connsiteX19" fmla="*/ 885371 w 928914"/>
              <a:gd name="connsiteY19" fmla="*/ 878115 h 986972"/>
              <a:gd name="connsiteX20" fmla="*/ 863600 w 928914"/>
              <a:gd name="connsiteY20" fmla="*/ 921658 h 986972"/>
              <a:gd name="connsiteX21" fmla="*/ 841828 w 928914"/>
              <a:gd name="connsiteY21" fmla="*/ 936172 h 986972"/>
              <a:gd name="connsiteX22" fmla="*/ 732971 w 928914"/>
              <a:gd name="connsiteY22" fmla="*/ 950686 h 986972"/>
              <a:gd name="connsiteX23" fmla="*/ 616857 w 928914"/>
              <a:gd name="connsiteY23" fmla="*/ 957943 h 986972"/>
              <a:gd name="connsiteX24" fmla="*/ 544285 w 928914"/>
              <a:gd name="connsiteY24" fmla="*/ 972458 h 986972"/>
              <a:gd name="connsiteX25" fmla="*/ 515257 w 928914"/>
              <a:gd name="connsiteY25" fmla="*/ 979715 h 986972"/>
              <a:gd name="connsiteX26" fmla="*/ 464457 w 928914"/>
              <a:gd name="connsiteY26" fmla="*/ 986972 h 986972"/>
              <a:gd name="connsiteX27" fmla="*/ 166914 w 928914"/>
              <a:gd name="connsiteY27" fmla="*/ 979715 h 986972"/>
              <a:gd name="connsiteX28" fmla="*/ 108857 w 928914"/>
              <a:gd name="connsiteY28" fmla="*/ 965200 h 986972"/>
              <a:gd name="connsiteX29" fmla="*/ 72571 w 928914"/>
              <a:gd name="connsiteY29" fmla="*/ 928915 h 986972"/>
              <a:gd name="connsiteX30" fmla="*/ 58057 w 928914"/>
              <a:gd name="connsiteY30" fmla="*/ 914400 h 986972"/>
              <a:gd name="connsiteX31" fmla="*/ 29028 w 928914"/>
              <a:gd name="connsiteY31" fmla="*/ 870858 h 986972"/>
              <a:gd name="connsiteX32" fmla="*/ 21771 w 928914"/>
              <a:gd name="connsiteY32" fmla="*/ 849086 h 986972"/>
              <a:gd name="connsiteX33" fmla="*/ 0 w 928914"/>
              <a:gd name="connsiteY33" fmla="*/ 805543 h 986972"/>
              <a:gd name="connsiteX34" fmla="*/ 7257 w 928914"/>
              <a:gd name="connsiteY34" fmla="*/ 551543 h 986972"/>
              <a:gd name="connsiteX35" fmla="*/ 36285 w 928914"/>
              <a:gd name="connsiteY35" fmla="*/ 420915 h 986972"/>
              <a:gd name="connsiteX36" fmla="*/ 43543 w 928914"/>
              <a:gd name="connsiteY36" fmla="*/ 391886 h 986972"/>
              <a:gd name="connsiteX37" fmla="*/ 50800 w 928914"/>
              <a:gd name="connsiteY37" fmla="*/ 362858 h 986972"/>
              <a:gd name="connsiteX38" fmla="*/ 58057 w 928914"/>
              <a:gd name="connsiteY38" fmla="*/ 341086 h 986972"/>
              <a:gd name="connsiteX39" fmla="*/ 65314 w 928914"/>
              <a:gd name="connsiteY39" fmla="*/ 297543 h 986972"/>
              <a:gd name="connsiteX40" fmla="*/ 94343 w 928914"/>
              <a:gd name="connsiteY40" fmla="*/ 246743 h 986972"/>
              <a:gd name="connsiteX41" fmla="*/ 137885 w 928914"/>
              <a:gd name="connsiteY41" fmla="*/ 188686 h 986972"/>
              <a:gd name="connsiteX42" fmla="*/ 166914 w 928914"/>
              <a:gd name="connsiteY42" fmla="*/ 145143 h 986972"/>
              <a:gd name="connsiteX43" fmla="*/ 181428 w 928914"/>
              <a:gd name="connsiteY43" fmla="*/ 123372 h 986972"/>
              <a:gd name="connsiteX44" fmla="*/ 224971 w 928914"/>
              <a:gd name="connsiteY44" fmla="*/ 79829 h 986972"/>
              <a:gd name="connsiteX45" fmla="*/ 246743 w 928914"/>
              <a:gd name="connsiteY45" fmla="*/ 58058 h 986972"/>
              <a:gd name="connsiteX46" fmla="*/ 261257 w 928914"/>
              <a:gd name="connsiteY46" fmla="*/ 43543 h 986972"/>
              <a:gd name="connsiteX47" fmla="*/ 304800 w 928914"/>
              <a:gd name="connsiteY47" fmla="*/ 29029 h 986972"/>
              <a:gd name="connsiteX48" fmla="*/ 326571 w 928914"/>
              <a:gd name="connsiteY48" fmla="*/ 21772 h 986972"/>
              <a:gd name="connsiteX49" fmla="*/ 377371 w 928914"/>
              <a:gd name="connsiteY49" fmla="*/ 0 h 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28914" h="986972">
                <a:moveTo>
                  <a:pt x="377371" y="0"/>
                </a:moveTo>
                <a:cubicBezTo>
                  <a:pt x="374952" y="36286"/>
                  <a:pt x="375257" y="72857"/>
                  <a:pt x="370114" y="108858"/>
                </a:cubicBezTo>
                <a:cubicBezTo>
                  <a:pt x="361877" y="166519"/>
                  <a:pt x="362643" y="138171"/>
                  <a:pt x="341085" y="166915"/>
                </a:cubicBezTo>
                <a:cubicBezTo>
                  <a:pt x="311141" y="206840"/>
                  <a:pt x="316114" y="198287"/>
                  <a:pt x="304800" y="232229"/>
                </a:cubicBezTo>
                <a:cubicBezTo>
                  <a:pt x="306132" y="244217"/>
                  <a:pt x="307494" y="298040"/>
                  <a:pt x="319314" y="319315"/>
                </a:cubicBezTo>
                <a:cubicBezTo>
                  <a:pt x="327786" y="334564"/>
                  <a:pt x="348343" y="362858"/>
                  <a:pt x="348343" y="362858"/>
                </a:cubicBezTo>
                <a:cubicBezTo>
                  <a:pt x="359870" y="397438"/>
                  <a:pt x="354343" y="402492"/>
                  <a:pt x="377371" y="420915"/>
                </a:cubicBezTo>
                <a:cubicBezTo>
                  <a:pt x="384182" y="426364"/>
                  <a:pt x="391886" y="430591"/>
                  <a:pt x="399143" y="435429"/>
                </a:cubicBezTo>
                <a:lnTo>
                  <a:pt x="587828" y="428172"/>
                </a:lnTo>
                <a:cubicBezTo>
                  <a:pt x="616917" y="426641"/>
                  <a:pt x="645785" y="420915"/>
                  <a:pt x="674914" y="420915"/>
                </a:cubicBezTo>
                <a:cubicBezTo>
                  <a:pt x="701633" y="420915"/>
                  <a:pt x="728187" y="425221"/>
                  <a:pt x="754743" y="428172"/>
                </a:cubicBezTo>
                <a:cubicBezTo>
                  <a:pt x="776864" y="430630"/>
                  <a:pt x="818255" y="436793"/>
                  <a:pt x="841828" y="442686"/>
                </a:cubicBezTo>
                <a:cubicBezTo>
                  <a:pt x="849249" y="444541"/>
                  <a:pt x="856343" y="447524"/>
                  <a:pt x="863600" y="449943"/>
                </a:cubicBezTo>
                <a:lnTo>
                  <a:pt x="899885" y="486229"/>
                </a:lnTo>
                <a:lnTo>
                  <a:pt x="914400" y="500743"/>
                </a:lnTo>
                <a:lnTo>
                  <a:pt x="928914" y="515258"/>
                </a:lnTo>
                <a:cubicBezTo>
                  <a:pt x="926495" y="568477"/>
                  <a:pt x="924612" y="621723"/>
                  <a:pt x="921657" y="674915"/>
                </a:cubicBezTo>
                <a:cubicBezTo>
                  <a:pt x="919774" y="708816"/>
                  <a:pt x="918988" y="742873"/>
                  <a:pt x="914400" y="776515"/>
                </a:cubicBezTo>
                <a:cubicBezTo>
                  <a:pt x="911705" y="796280"/>
                  <a:pt x="906193" y="815648"/>
                  <a:pt x="899885" y="834572"/>
                </a:cubicBezTo>
                <a:lnTo>
                  <a:pt x="885371" y="878115"/>
                </a:lnTo>
                <a:cubicBezTo>
                  <a:pt x="879469" y="895821"/>
                  <a:pt x="877667" y="907591"/>
                  <a:pt x="863600" y="921658"/>
                </a:cubicBezTo>
                <a:cubicBezTo>
                  <a:pt x="857433" y="927825"/>
                  <a:pt x="849629" y="932271"/>
                  <a:pt x="841828" y="936172"/>
                </a:cubicBezTo>
                <a:cubicBezTo>
                  <a:pt x="812326" y="950923"/>
                  <a:pt x="751889" y="949335"/>
                  <a:pt x="732971" y="950686"/>
                </a:cubicBezTo>
                <a:lnTo>
                  <a:pt x="616857" y="957943"/>
                </a:lnTo>
                <a:cubicBezTo>
                  <a:pt x="592666" y="962781"/>
                  <a:pt x="568218" y="966475"/>
                  <a:pt x="544285" y="972458"/>
                </a:cubicBezTo>
                <a:cubicBezTo>
                  <a:pt x="534609" y="974877"/>
                  <a:pt x="525070" y="977931"/>
                  <a:pt x="515257" y="979715"/>
                </a:cubicBezTo>
                <a:cubicBezTo>
                  <a:pt x="498428" y="982775"/>
                  <a:pt x="481390" y="984553"/>
                  <a:pt x="464457" y="986972"/>
                </a:cubicBezTo>
                <a:cubicBezTo>
                  <a:pt x="365276" y="984553"/>
                  <a:pt x="265939" y="985778"/>
                  <a:pt x="166914" y="979715"/>
                </a:cubicBezTo>
                <a:cubicBezTo>
                  <a:pt x="147003" y="978496"/>
                  <a:pt x="108857" y="965200"/>
                  <a:pt x="108857" y="965200"/>
                </a:cubicBezTo>
                <a:cubicBezTo>
                  <a:pt x="71536" y="940320"/>
                  <a:pt x="100215" y="963471"/>
                  <a:pt x="72571" y="928915"/>
                </a:cubicBezTo>
                <a:cubicBezTo>
                  <a:pt x="68297" y="923572"/>
                  <a:pt x="62162" y="919874"/>
                  <a:pt x="58057" y="914400"/>
                </a:cubicBezTo>
                <a:cubicBezTo>
                  <a:pt x="47591" y="900445"/>
                  <a:pt x="29028" y="870858"/>
                  <a:pt x="29028" y="870858"/>
                </a:cubicBezTo>
                <a:cubicBezTo>
                  <a:pt x="26609" y="863601"/>
                  <a:pt x="25192" y="855928"/>
                  <a:pt x="21771" y="849086"/>
                </a:cubicBezTo>
                <a:cubicBezTo>
                  <a:pt x="-6365" y="792813"/>
                  <a:pt x="18241" y="860268"/>
                  <a:pt x="0" y="805543"/>
                </a:cubicBezTo>
                <a:cubicBezTo>
                  <a:pt x="2419" y="720876"/>
                  <a:pt x="1623" y="636057"/>
                  <a:pt x="7257" y="551543"/>
                </a:cubicBezTo>
                <a:cubicBezTo>
                  <a:pt x="8932" y="526418"/>
                  <a:pt x="29333" y="448722"/>
                  <a:pt x="36285" y="420915"/>
                </a:cubicBezTo>
                <a:lnTo>
                  <a:pt x="43543" y="391886"/>
                </a:lnTo>
                <a:cubicBezTo>
                  <a:pt x="45962" y="382210"/>
                  <a:pt x="47646" y="372320"/>
                  <a:pt x="50800" y="362858"/>
                </a:cubicBezTo>
                <a:cubicBezTo>
                  <a:pt x="53219" y="355601"/>
                  <a:pt x="56398" y="348554"/>
                  <a:pt x="58057" y="341086"/>
                </a:cubicBezTo>
                <a:cubicBezTo>
                  <a:pt x="61249" y="326722"/>
                  <a:pt x="61086" y="311637"/>
                  <a:pt x="65314" y="297543"/>
                </a:cubicBezTo>
                <a:cubicBezTo>
                  <a:pt x="72239" y="274458"/>
                  <a:pt x="83091" y="266434"/>
                  <a:pt x="94343" y="246743"/>
                </a:cubicBezTo>
                <a:cubicBezTo>
                  <a:pt x="121856" y="198596"/>
                  <a:pt x="92506" y="234067"/>
                  <a:pt x="137885" y="188686"/>
                </a:cubicBezTo>
                <a:cubicBezTo>
                  <a:pt x="150640" y="150426"/>
                  <a:pt x="136714" y="181384"/>
                  <a:pt x="166914" y="145143"/>
                </a:cubicBezTo>
                <a:cubicBezTo>
                  <a:pt x="172498" y="138443"/>
                  <a:pt x="175634" y="129891"/>
                  <a:pt x="181428" y="123372"/>
                </a:cubicBezTo>
                <a:cubicBezTo>
                  <a:pt x="195065" y="108030"/>
                  <a:pt x="210457" y="94343"/>
                  <a:pt x="224971" y="79829"/>
                </a:cubicBezTo>
                <a:lnTo>
                  <a:pt x="246743" y="58058"/>
                </a:lnTo>
                <a:cubicBezTo>
                  <a:pt x="251581" y="53220"/>
                  <a:pt x="254766" y="45707"/>
                  <a:pt x="261257" y="43543"/>
                </a:cubicBezTo>
                <a:lnTo>
                  <a:pt x="304800" y="29029"/>
                </a:lnTo>
                <a:cubicBezTo>
                  <a:pt x="312057" y="26610"/>
                  <a:pt x="318921" y="21772"/>
                  <a:pt x="326571" y="21772"/>
                </a:cubicBezTo>
                <a:lnTo>
                  <a:pt x="377371" y="0"/>
                </a:lnTo>
                <a:close/>
              </a:path>
            </a:pathLst>
          </a:cu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3135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theme/theme1.xml><?xml version="1.0" encoding="utf-8"?>
<a:theme xmlns:a="http://schemas.openxmlformats.org/drawingml/2006/main" name="PowerPoint_advanced_blue_1">
  <a:themeElements>
    <a:clrScheme name="2018 NRC-CNRC PPT">
      <a:dk1>
        <a:srgbClr val="000000"/>
      </a:dk1>
      <a:lt1>
        <a:srgbClr val="FFFFFF"/>
      </a:lt1>
      <a:dk2>
        <a:srgbClr val="0099AA"/>
      </a:dk2>
      <a:lt2>
        <a:srgbClr val="004411"/>
      </a:lt2>
      <a:accent1>
        <a:srgbClr val="003353"/>
      </a:accent1>
      <a:accent2>
        <a:srgbClr val="006688"/>
      </a:accent2>
      <a:accent3>
        <a:srgbClr val="550033"/>
      </a:accent3>
      <a:accent4>
        <a:srgbClr val="AA0011"/>
      </a:accent4>
      <a:accent5>
        <a:srgbClr val="669933"/>
      </a:accent5>
      <a:accent6>
        <a:srgbClr val="FF8822"/>
      </a:accent6>
      <a:hlink>
        <a:srgbClr val="595959"/>
      </a:hlink>
      <a:folHlink>
        <a:srgbClr val="00000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_advanced_blue_2.potx [Read-Only]" id="{5A8173E1-7D62-43D0-8CB2-2A921F3D269A}" vid="{1943B466-DF3F-46A2-95A1-87B096E8A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powerpoint_advanced_blue_2</Template>
  <TotalTime>14689</TotalTime>
  <Words>4976</Words>
  <Application>Microsoft Macintosh PowerPoint</Application>
  <PresentationFormat>Widescreen</PresentationFormat>
  <Paragraphs>483</Paragraphs>
  <Slides>24</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 Math</vt:lpstr>
      <vt:lpstr>Times</vt:lpstr>
      <vt:lpstr>Wingdings</vt:lpstr>
      <vt:lpstr>PowerPoint_advanced_blue_1</vt:lpstr>
      <vt:lpstr>PowerPoint Presentation</vt:lpstr>
      <vt:lpstr>Motivation</vt:lpstr>
      <vt:lpstr>Introduction</vt:lpstr>
      <vt:lpstr>Introduction</vt:lpstr>
      <vt:lpstr>PowerPoint Presentation</vt:lpstr>
      <vt:lpstr>Background- Neural Network</vt:lpstr>
      <vt:lpstr>Background – Auto-encoder and sparsity</vt:lpstr>
      <vt:lpstr>Background – Auto-encoder and sparsity</vt:lpstr>
      <vt:lpstr>Background – Auto-encoder and sparsity</vt:lpstr>
      <vt:lpstr>Background – Confusion Matrix*</vt:lpstr>
      <vt:lpstr>Multi-task learning</vt:lpstr>
      <vt:lpstr>PowerPoint Presentation</vt:lpstr>
      <vt:lpstr>Experimental Setup - Models</vt:lpstr>
      <vt:lpstr>Data Distribution</vt:lpstr>
      <vt:lpstr>Classification Results</vt:lpstr>
      <vt:lpstr>Discriminative Analysis</vt:lpstr>
      <vt:lpstr>Summary and Future Steps</vt:lpstr>
      <vt:lpstr>Thank you!</vt:lpstr>
      <vt:lpstr>Support Vector Machine</vt:lpstr>
      <vt:lpstr>PowerPoint Presentation</vt:lpstr>
      <vt:lpstr>PowerPoint Presentation</vt:lpstr>
      <vt:lpstr>PowerPoint Presentation</vt:lpstr>
      <vt:lpstr>PowerPoint Presentation</vt:lpstr>
      <vt:lpstr>Literature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the current state of a propulsion engine: A comparison of machine learning frameworks</dc:title>
  <dc:creator>Srishti Sehgal</dc:creator>
  <cp:lastModifiedBy>Srishti Sehgal</cp:lastModifiedBy>
  <cp:revision>155</cp:revision>
  <dcterms:created xsi:type="dcterms:W3CDTF">2019-04-28T04:57:17Z</dcterms:created>
  <dcterms:modified xsi:type="dcterms:W3CDTF">2019-05-14T13:35:11Z</dcterms:modified>
</cp:coreProperties>
</file>